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8" r:id="rId2"/>
    <p:sldId id="399" r:id="rId3"/>
    <p:sldId id="362" r:id="rId4"/>
    <p:sldId id="379" r:id="rId5"/>
    <p:sldId id="415" r:id="rId6"/>
    <p:sldId id="417" r:id="rId7"/>
    <p:sldId id="426" r:id="rId8"/>
    <p:sldId id="427" r:id="rId9"/>
    <p:sldId id="433" r:id="rId10"/>
    <p:sldId id="477" r:id="rId11"/>
    <p:sldId id="418" r:id="rId12"/>
    <p:sldId id="383" r:id="rId13"/>
    <p:sldId id="478" r:id="rId14"/>
    <p:sldId id="428" r:id="rId15"/>
    <p:sldId id="393" r:id="rId16"/>
    <p:sldId id="479" r:id="rId17"/>
    <p:sldId id="410" r:id="rId18"/>
    <p:sldId id="353" r:id="rId19"/>
    <p:sldId id="460" r:id="rId20"/>
    <p:sldId id="461" r:id="rId21"/>
    <p:sldId id="462" r:id="rId22"/>
    <p:sldId id="389" r:id="rId23"/>
    <p:sldId id="376" r:id="rId24"/>
    <p:sldId id="456" r:id="rId25"/>
    <p:sldId id="447" r:id="rId26"/>
    <p:sldId id="448" r:id="rId27"/>
    <p:sldId id="471" r:id="rId28"/>
    <p:sldId id="472" r:id="rId29"/>
    <p:sldId id="473" r:id="rId30"/>
    <p:sldId id="467" r:id="rId31"/>
    <p:sldId id="452" r:id="rId32"/>
    <p:sldId id="453" r:id="rId33"/>
    <p:sldId id="420" r:id="rId34"/>
    <p:sldId id="421" r:id="rId35"/>
    <p:sldId id="429" r:id="rId36"/>
    <p:sldId id="446" r:id="rId37"/>
    <p:sldId id="454" r:id="rId38"/>
    <p:sldId id="338" r:id="rId39"/>
    <p:sldId id="390" r:id="rId4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9E47"/>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3208" autoAdjust="0"/>
  </p:normalViewPr>
  <p:slideViewPr>
    <p:cSldViewPr>
      <p:cViewPr>
        <p:scale>
          <a:sx n="125" d="100"/>
          <a:sy n="125" d="100"/>
        </p:scale>
        <p:origin x="1404" y="384"/>
      </p:cViewPr>
      <p:guideLst>
        <p:guide orient="horz" pos="162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147813-0303-4890-8EB5-11BA2BF5FBD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186E251-081B-4963-B926-987C3752D352}">
      <dgm:prSet phldrT="[Text]" custT="1"/>
      <dgm:spPr/>
      <dgm:t>
        <a:bodyPr/>
        <a:lstStyle/>
        <a:p>
          <a:r>
            <a:rPr lang="en-US" sz="2600" dirty="0" err="1" smtClean="0">
              <a:latin typeface="Arial" panose="020B0604020202020204" pitchFamily="34" charset="0"/>
              <a:cs typeface="Arial" panose="020B0604020202020204" pitchFamily="34" charset="0"/>
            </a:rPr>
            <a:t>Phương</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pháp</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chườm</a:t>
          </a:r>
          <a:endParaRPr lang="en-US" sz="2600" dirty="0">
            <a:latin typeface="Arial" panose="020B0604020202020204" pitchFamily="34" charset="0"/>
            <a:cs typeface="Arial" panose="020B0604020202020204" pitchFamily="34" charset="0"/>
          </a:endParaRPr>
        </a:p>
      </dgm:t>
    </dgm:pt>
    <dgm:pt modelId="{73E41EB5-44A1-4749-BA90-89DE58078F14}" type="parTrans" cxnId="{12BA3E54-D5C4-45D0-A0FC-3C70A776F72B}">
      <dgm:prSet/>
      <dgm:spPr/>
      <dgm:t>
        <a:bodyPr/>
        <a:lstStyle/>
        <a:p>
          <a:endParaRPr lang="en-US" sz="2600"/>
        </a:p>
      </dgm:t>
    </dgm:pt>
    <dgm:pt modelId="{DA2B46E1-89BC-4E37-89EA-67D46C445F2C}" type="sibTrans" cxnId="{12BA3E54-D5C4-45D0-A0FC-3C70A776F72B}">
      <dgm:prSet/>
      <dgm:spPr/>
      <dgm:t>
        <a:bodyPr/>
        <a:lstStyle/>
        <a:p>
          <a:endParaRPr lang="en-US" sz="2600"/>
        </a:p>
      </dgm:t>
    </dgm:pt>
    <dgm:pt modelId="{BA9C7EB7-F543-4711-9D84-020E6946862A}">
      <dgm:prSet phldrT="[Text]" custT="1"/>
      <dgm:spPr>
        <a:solidFill>
          <a:schemeClr val="accent6">
            <a:lumMod val="75000"/>
          </a:schemeClr>
        </a:solidFill>
      </dgm:spPr>
      <dgm:t>
        <a:bodyPr/>
        <a:lstStyle/>
        <a:p>
          <a:r>
            <a:rPr lang="en-US" sz="2600" dirty="0" err="1" smtClean="0">
              <a:latin typeface="Arial" pitchFamily="34" charset="0"/>
              <a:cs typeface="Arial" pitchFamily="34" charset="0"/>
            </a:rPr>
            <a:t>Chườm</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ấm</a:t>
          </a:r>
          <a:endParaRPr lang="en-US" sz="2600" dirty="0"/>
        </a:p>
      </dgm:t>
    </dgm:pt>
    <dgm:pt modelId="{EF7F5DEA-66B1-4139-B6D9-94E25E623E86}" type="parTrans" cxnId="{6DACE5BA-5F6D-497D-95CB-1A9248F0872A}">
      <dgm:prSet custT="1"/>
      <dgm:spPr/>
      <dgm:t>
        <a:bodyPr/>
        <a:lstStyle/>
        <a:p>
          <a:endParaRPr lang="en-US" sz="2600"/>
        </a:p>
      </dgm:t>
    </dgm:pt>
    <dgm:pt modelId="{47C27295-4CBA-44A9-9E57-FBC6CA9E410B}" type="sibTrans" cxnId="{6DACE5BA-5F6D-497D-95CB-1A9248F0872A}">
      <dgm:prSet/>
      <dgm:spPr/>
      <dgm:t>
        <a:bodyPr/>
        <a:lstStyle/>
        <a:p>
          <a:endParaRPr lang="en-US" sz="2600"/>
        </a:p>
      </dgm:t>
    </dgm:pt>
    <dgm:pt modelId="{7225BC17-2DE2-40D4-A411-65C336283665}">
      <dgm:prSet phldrT="[Text]" custT="1"/>
      <dgm:spPr>
        <a:solidFill>
          <a:srgbClr val="002060"/>
        </a:solidFill>
      </dgm:spPr>
      <dgm:t>
        <a:bodyPr/>
        <a:lstStyle/>
        <a:p>
          <a:r>
            <a:rPr lang="en-US" sz="2600" dirty="0" err="1" smtClean="0">
              <a:latin typeface="Arial" pitchFamily="34" charset="0"/>
              <a:cs typeface="Arial" pitchFamily="34" charset="0"/>
            </a:rPr>
            <a:t>Chườm</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ấm</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khô</a:t>
          </a:r>
          <a:endParaRPr lang="en-US" sz="2600" dirty="0"/>
        </a:p>
      </dgm:t>
    </dgm:pt>
    <dgm:pt modelId="{5D8B6646-1880-46FE-996A-986531603959}" type="parTrans" cxnId="{504B7214-69EE-40E8-98BD-8DC6DED3E419}">
      <dgm:prSet custT="1"/>
      <dgm:spPr/>
      <dgm:t>
        <a:bodyPr/>
        <a:lstStyle/>
        <a:p>
          <a:endParaRPr lang="en-US" sz="2600"/>
        </a:p>
      </dgm:t>
    </dgm:pt>
    <dgm:pt modelId="{A8D90783-0C80-4467-B016-92202AE6CEC0}" type="sibTrans" cxnId="{504B7214-69EE-40E8-98BD-8DC6DED3E419}">
      <dgm:prSet/>
      <dgm:spPr/>
      <dgm:t>
        <a:bodyPr/>
        <a:lstStyle/>
        <a:p>
          <a:endParaRPr lang="en-US" sz="2600"/>
        </a:p>
      </dgm:t>
    </dgm:pt>
    <dgm:pt modelId="{EBC30317-890A-4839-909B-7BB7C92D1CF0}">
      <dgm:prSet phldrT="[Text]" custT="1"/>
      <dgm:spPr>
        <a:solidFill>
          <a:srgbClr val="7030A0"/>
        </a:solidFill>
      </dgm:spPr>
      <dgm:t>
        <a:bodyPr/>
        <a:lstStyle/>
        <a:p>
          <a:r>
            <a:rPr lang="en-US" sz="2600" dirty="0" err="1" smtClean="0">
              <a:latin typeface="Arial" pitchFamily="34" charset="0"/>
              <a:cs typeface="Arial" pitchFamily="34" charset="0"/>
            </a:rPr>
            <a:t>Chườm</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ấm</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ướt</a:t>
          </a:r>
          <a:endParaRPr lang="en-US" sz="2600" dirty="0"/>
        </a:p>
      </dgm:t>
    </dgm:pt>
    <dgm:pt modelId="{95603158-576D-4088-BB09-6FCD57BD8497}" type="parTrans" cxnId="{EDD29015-BAC6-46CC-B80E-E2A05FC31294}">
      <dgm:prSet custT="1"/>
      <dgm:spPr/>
      <dgm:t>
        <a:bodyPr/>
        <a:lstStyle/>
        <a:p>
          <a:endParaRPr lang="en-US" sz="2600"/>
        </a:p>
      </dgm:t>
    </dgm:pt>
    <dgm:pt modelId="{894CFC8A-E7CE-4C5E-9289-8DFD983927E3}" type="sibTrans" cxnId="{EDD29015-BAC6-46CC-B80E-E2A05FC31294}">
      <dgm:prSet/>
      <dgm:spPr/>
      <dgm:t>
        <a:bodyPr/>
        <a:lstStyle/>
        <a:p>
          <a:endParaRPr lang="en-US" sz="2600"/>
        </a:p>
      </dgm:t>
    </dgm:pt>
    <dgm:pt modelId="{0E47E09A-8C28-40BB-8093-B94ACE2CBA88}">
      <dgm:prSet phldrT="[Text]" custT="1"/>
      <dgm:spPr>
        <a:solidFill>
          <a:srgbClr val="009E47"/>
        </a:solidFill>
      </dgm:spPr>
      <dgm:t>
        <a:bodyPr/>
        <a:lstStyle/>
        <a:p>
          <a:r>
            <a:rPr lang="en-US" sz="2600" dirty="0" err="1" smtClean="0">
              <a:latin typeface="Arial" pitchFamily="34" charset="0"/>
              <a:cs typeface="Arial" pitchFamily="34" charset="0"/>
            </a:rPr>
            <a:t>Chườm</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lạnh</a:t>
          </a:r>
          <a:endParaRPr lang="en-US" sz="2600" dirty="0"/>
        </a:p>
      </dgm:t>
    </dgm:pt>
    <dgm:pt modelId="{F7886CBD-EE57-4F7B-B209-BC560E02AC54}" type="parTrans" cxnId="{6729C52A-263D-4817-AA92-D5DB781FB692}">
      <dgm:prSet custT="1"/>
      <dgm:spPr/>
      <dgm:t>
        <a:bodyPr/>
        <a:lstStyle/>
        <a:p>
          <a:endParaRPr lang="en-US" sz="2600"/>
        </a:p>
      </dgm:t>
    </dgm:pt>
    <dgm:pt modelId="{1CB87C4B-9929-4EB2-A934-3CFC6A50F81B}" type="sibTrans" cxnId="{6729C52A-263D-4817-AA92-D5DB781FB692}">
      <dgm:prSet/>
      <dgm:spPr/>
      <dgm:t>
        <a:bodyPr/>
        <a:lstStyle/>
        <a:p>
          <a:endParaRPr lang="en-US" sz="2600"/>
        </a:p>
      </dgm:t>
    </dgm:pt>
    <dgm:pt modelId="{47317AFF-95E4-4673-B153-D088DE32E3D0}">
      <dgm:prSet phldrT="[Text]" custT="1"/>
      <dgm:spPr>
        <a:solidFill>
          <a:srgbClr val="92D050"/>
        </a:solidFill>
      </dgm:spPr>
      <dgm:t>
        <a:bodyPr/>
        <a:lstStyle/>
        <a:p>
          <a:r>
            <a:rPr lang="en-US" sz="2600" dirty="0" err="1" smtClean="0">
              <a:latin typeface="Arial" pitchFamily="34" charset="0"/>
              <a:cs typeface="Arial" pitchFamily="34" charset="0"/>
            </a:rPr>
            <a:t>Chườm</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lạnh</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khô</a:t>
          </a:r>
          <a:endParaRPr lang="en-US" sz="2600" dirty="0"/>
        </a:p>
      </dgm:t>
    </dgm:pt>
    <dgm:pt modelId="{3C1E5D30-6652-4E79-BCE7-FE1C48CC709B}" type="parTrans" cxnId="{0F06D5CD-0CB9-4C7A-A4F0-26156B4E7A9A}">
      <dgm:prSet custT="1"/>
      <dgm:spPr/>
      <dgm:t>
        <a:bodyPr/>
        <a:lstStyle/>
        <a:p>
          <a:endParaRPr lang="en-US" sz="2600"/>
        </a:p>
      </dgm:t>
    </dgm:pt>
    <dgm:pt modelId="{5F6FFED0-13BC-4B23-B186-9D9D6BF877F7}" type="sibTrans" cxnId="{0F06D5CD-0CB9-4C7A-A4F0-26156B4E7A9A}">
      <dgm:prSet/>
      <dgm:spPr/>
      <dgm:t>
        <a:bodyPr/>
        <a:lstStyle/>
        <a:p>
          <a:endParaRPr lang="en-US" sz="2600"/>
        </a:p>
      </dgm:t>
    </dgm:pt>
    <dgm:pt modelId="{F4525F0C-0CAA-480D-83F0-87792A13C72E}">
      <dgm:prSet custT="1"/>
      <dgm:spPr>
        <a:solidFill>
          <a:schemeClr val="accent3">
            <a:lumMod val="75000"/>
          </a:schemeClr>
        </a:solidFill>
      </dgm:spPr>
      <dgm:t>
        <a:bodyPr/>
        <a:lstStyle/>
        <a:p>
          <a:r>
            <a:rPr lang="en-US" sz="2600" dirty="0" err="1" smtClean="0">
              <a:latin typeface="Arial" pitchFamily="34" charset="0"/>
              <a:cs typeface="Arial" pitchFamily="34" charset="0"/>
            </a:rPr>
            <a:t>Chườm</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lạnh</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ướt</a:t>
          </a:r>
          <a:endParaRPr lang="en-US" sz="2600" dirty="0">
            <a:latin typeface="Arial" pitchFamily="34" charset="0"/>
            <a:cs typeface="Arial" pitchFamily="34" charset="0"/>
          </a:endParaRPr>
        </a:p>
      </dgm:t>
    </dgm:pt>
    <dgm:pt modelId="{BE38F18C-A9CA-43B4-B9F3-E4B329E612C9}" type="parTrans" cxnId="{50D8B89C-14A3-4285-9F2E-2DD7E2F4DDDB}">
      <dgm:prSet custT="1"/>
      <dgm:spPr/>
      <dgm:t>
        <a:bodyPr/>
        <a:lstStyle/>
        <a:p>
          <a:endParaRPr lang="en-US" sz="2600"/>
        </a:p>
      </dgm:t>
    </dgm:pt>
    <dgm:pt modelId="{89D9B323-E1C5-43D5-B676-BC53B1A1D1D8}" type="sibTrans" cxnId="{50D8B89C-14A3-4285-9F2E-2DD7E2F4DDDB}">
      <dgm:prSet/>
      <dgm:spPr/>
      <dgm:t>
        <a:bodyPr/>
        <a:lstStyle/>
        <a:p>
          <a:endParaRPr lang="en-US" sz="2600"/>
        </a:p>
      </dgm:t>
    </dgm:pt>
    <dgm:pt modelId="{45BCC394-4579-435B-A507-8DA9E7088AA1}" type="pres">
      <dgm:prSet presAssocID="{F6147813-0303-4890-8EB5-11BA2BF5FBD1}" presName="diagram" presStyleCnt="0">
        <dgm:presLayoutVars>
          <dgm:chPref val="1"/>
          <dgm:dir/>
          <dgm:animOne val="branch"/>
          <dgm:animLvl val="lvl"/>
          <dgm:resizeHandles val="exact"/>
        </dgm:presLayoutVars>
      </dgm:prSet>
      <dgm:spPr/>
      <dgm:t>
        <a:bodyPr/>
        <a:lstStyle/>
        <a:p>
          <a:endParaRPr lang="en-US"/>
        </a:p>
      </dgm:t>
    </dgm:pt>
    <dgm:pt modelId="{2B38D1C5-F79F-42ED-80FE-26ACF6D1FE52}" type="pres">
      <dgm:prSet presAssocID="{B186E251-081B-4963-B926-987C3752D352}" presName="root1" presStyleCnt="0"/>
      <dgm:spPr/>
    </dgm:pt>
    <dgm:pt modelId="{7146BF05-5D0C-429B-B24B-48DA8D1D3CA9}" type="pres">
      <dgm:prSet presAssocID="{B186E251-081B-4963-B926-987C3752D352}" presName="LevelOneTextNode" presStyleLbl="node0" presStyleIdx="0" presStyleCnt="1" custScaleX="122704">
        <dgm:presLayoutVars>
          <dgm:chPref val="3"/>
        </dgm:presLayoutVars>
      </dgm:prSet>
      <dgm:spPr/>
      <dgm:t>
        <a:bodyPr/>
        <a:lstStyle/>
        <a:p>
          <a:endParaRPr lang="en-US"/>
        </a:p>
      </dgm:t>
    </dgm:pt>
    <dgm:pt modelId="{5E3F1798-A696-41B1-9E3F-7449BFB46ED5}" type="pres">
      <dgm:prSet presAssocID="{B186E251-081B-4963-B926-987C3752D352}" presName="level2hierChild" presStyleCnt="0"/>
      <dgm:spPr/>
    </dgm:pt>
    <dgm:pt modelId="{CAA16FEF-F0A0-4ECD-9010-79156965C487}" type="pres">
      <dgm:prSet presAssocID="{EF7F5DEA-66B1-4139-B6D9-94E25E623E86}" presName="conn2-1" presStyleLbl="parChTrans1D2" presStyleIdx="0" presStyleCnt="2"/>
      <dgm:spPr/>
      <dgm:t>
        <a:bodyPr/>
        <a:lstStyle/>
        <a:p>
          <a:endParaRPr lang="en-US"/>
        </a:p>
      </dgm:t>
    </dgm:pt>
    <dgm:pt modelId="{B4EF2620-0697-4FF0-8CB5-06F314725956}" type="pres">
      <dgm:prSet presAssocID="{EF7F5DEA-66B1-4139-B6D9-94E25E623E86}" presName="connTx" presStyleLbl="parChTrans1D2" presStyleIdx="0" presStyleCnt="2"/>
      <dgm:spPr/>
      <dgm:t>
        <a:bodyPr/>
        <a:lstStyle/>
        <a:p>
          <a:endParaRPr lang="en-US"/>
        </a:p>
      </dgm:t>
    </dgm:pt>
    <dgm:pt modelId="{68D0955A-0370-4261-B20E-B489AC83764F}" type="pres">
      <dgm:prSet presAssocID="{BA9C7EB7-F543-4711-9D84-020E6946862A}" presName="root2" presStyleCnt="0"/>
      <dgm:spPr/>
    </dgm:pt>
    <dgm:pt modelId="{305C4577-F15C-4956-8C1D-B1D9EC376B66}" type="pres">
      <dgm:prSet presAssocID="{BA9C7EB7-F543-4711-9D84-020E6946862A}" presName="LevelTwoTextNode" presStyleLbl="node2" presStyleIdx="0" presStyleCnt="2">
        <dgm:presLayoutVars>
          <dgm:chPref val="3"/>
        </dgm:presLayoutVars>
      </dgm:prSet>
      <dgm:spPr/>
      <dgm:t>
        <a:bodyPr/>
        <a:lstStyle/>
        <a:p>
          <a:endParaRPr lang="en-US"/>
        </a:p>
      </dgm:t>
    </dgm:pt>
    <dgm:pt modelId="{299F6833-001F-45D6-9A0C-0BE875BE0489}" type="pres">
      <dgm:prSet presAssocID="{BA9C7EB7-F543-4711-9D84-020E6946862A}" presName="level3hierChild" presStyleCnt="0"/>
      <dgm:spPr/>
    </dgm:pt>
    <dgm:pt modelId="{029B6D09-C9DE-4E78-BB51-6564E518660D}" type="pres">
      <dgm:prSet presAssocID="{5D8B6646-1880-46FE-996A-986531603959}" presName="conn2-1" presStyleLbl="parChTrans1D3" presStyleIdx="0" presStyleCnt="4"/>
      <dgm:spPr/>
      <dgm:t>
        <a:bodyPr/>
        <a:lstStyle/>
        <a:p>
          <a:endParaRPr lang="en-US"/>
        </a:p>
      </dgm:t>
    </dgm:pt>
    <dgm:pt modelId="{54A4004E-7AD9-4272-8B73-A0476391039C}" type="pres">
      <dgm:prSet presAssocID="{5D8B6646-1880-46FE-996A-986531603959}" presName="connTx" presStyleLbl="parChTrans1D3" presStyleIdx="0" presStyleCnt="4"/>
      <dgm:spPr/>
      <dgm:t>
        <a:bodyPr/>
        <a:lstStyle/>
        <a:p>
          <a:endParaRPr lang="en-US"/>
        </a:p>
      </dgm:t>
    </dgm:pt>
    <dgm:pt modelId="{AF7DDD17-D287-4FFB-9798-1EE05D9C7E57}" type="pres">
      <dgm:prSet presAssocID="{7225BC17-2DE2-40D4-A411-65C336283665}" presName="root2" presStyleCnt="0"/>
      <dgm:spPr/>
    </dgm:pt>
    <dgm:pt modelId="{1D562EBA-C6F5-494B-9445-4B0B4B4A4D16}" type="pres">
      <dgm:prSet presAssocID="{7225BC17-2DE2-40D4-A411-65C336283665}" presName="LevelTwoTextNode" presStyleLbl="node3" presStyleIdx="0" presStyleCnt="4">
        <dgm:presLayoutVars>
          <dgm:chPref val="3"/>
        </dgm:presLayoutVars>
      </dgm:prSet>
      <dgm:spPr/>
      <dgm:t>
        <a:bodyPr/>
        <a:lstStyle/>
        <a:p>
          <a:endParaRPr lang="en-US"/>
        </a:p>
      </dgm:t>
    </dgm:pt>
    <dgm:pt modelId="{32564C9D-0BB3-4234-835B-9B22A57B999E}" type="pres">
      <dgm:prSet presAssocID="{7225BC17-2DE2-40D4-A411-65C336283665}" presName="level3hierChild" presStyleCnt="0"/>
      <dgm:spPr/>
    </dgm:pt>
    <dgm:pt modelId="{A03BF9D1-E9E0-4001-8C08-DAD1CD273063}" type="pres">
      <dgm:prSet presAssocID="{95603158-576D-4088-BB09-6FCD57BD8497}" presName="conn2-1" presStyleLbl="parChTrans1D3" presStyleIdx="1" presStyleCnt="4"/>
      <dgm:spPr/>
      <dgm:t>
        <a:bodyPr/>
        <a:lstStyle/>
        <a:p>
          <a:endParaRPr lang="en-US"/>
        </a:p>
      </dgm:t>
    </dgm:pt>
    <dgm:pt modelId="{A3E4FB06-CB0F-484E-B6B1-D7BADF6E8E77}" type="pres">
      <dgm:prSet presAssocID="{95603158-576D-4088-BB09-6FCD57BD8497}" presName="connTx" presStyleLbl="parChTrans1D3" presStyleIdx="1" presStyleCnt="4"/>
      <dgm:spPr/>
      <dgm:t>
        <a:bodyPr/>
        <a:lstStyle/>
        <a:p>
          <a:endParaRPr lang="en-US"/>
        </a:p>
      </dgm:t>
    </dgm:pt>
    <dgm:pt modelId="{469A3DAB-4FC7-4CAC-ACA1-29E8BBEB4433}" type="pres">
      <dgm:prSet presAssocID="{EBC30317-890A-4839-909B-7BB7C92D1CF0}" presName="root2" presStyleCnt="0"/>
      <dgm:spPr/>
    </dgm:pt>
    <dgm:pt modelId="{989F3EA9-6ED6-424E-836B-70E5DA6214FE}" type="pres">
      <dgm:prSet presAssocID="{EBC30317-890A-4839-909B-7BB7C92D1CF0}" presName="LevelTwoTextNode" presStyleLbl="node3" presStyleIdx="1" presStyleCnt="4">
        <dgm:presLayoutVars>
          <dgm:chPref val="3"/>
        </dgm:presLayoutVars>
      </dgm:prSet>
      <dgm:spPr/>
      <dgm:t>
        <a:bodyPr/>
        <a:lstStyle/>
        <a:p>
          <a:endParaRPr lang="en-US"/>
        </a:p>
      </dgm:t>
    </dgm:pt>
    <dgm:pt modelId="{7379038B-F684-4EB8-ACA0-63A7175353FD}" type="pres">
      <dgm:prSet presAssocID="{EBC30317-890A-4839-909B-7BB7C92D1CF0}" presName="level3hierChild" presStyleCnt="0"/>
      <dgm:spPr/>
    </dgm:pt>
    <dgm:pt modelId="{EE292A30-99F9-4221-B1B9-26F6475A0733}" type="pres">
      <dgm:prSet presAssocID="{F7886CBD-EE57-4F7B-B209-BC560E02AC54}" presName="conn2-1" presStyleLbl="parChTrans1D2" presStyleIdx="1" presStyleCnt="2"/>
      <dgm:spPr/>
      <dgm:t>
        <a:bodyPr/>
        <a:lstStyle/>
        <a:p>
          <a:endParaRPr lang="en-US"/>
        </a:p>
      </dgm:t>
    </dgm:pt>
    <dgm:pt modelId="{20B9C03C-C1E1-482F-929E-4BB485824A30}" type="pres">
      <dgm:prSet presAssocID="{F7886CBD-EE57-4F7B-B209-BC560E02AC54}" presName="connTx" presStyleLbl="parChTrans1D2" presStyleIdx="1" presStyleCnt="2"/>
      <dgm:spPr/>
      <dgm:t>
        <a:bodyPr/>
        <a:lstStyle/>
        <a:p>
          <a:endParaRPr lang="en-US"/>
        </a:p>
      </dgm:t>
    </dgm:pt>
    <dgm:pt modelId="{F1AE860E-1678-4D9D-B66C-22D6A6E04A7A}" type="pres">
      <dgm:prSet presAssocID="{0E47E09A-8C28-40BB-8093-B94ACE2CBA88}" presName="root2" presStyleCnt="0"/>
      <dgm:spPr/>
    </dgm:pt>
    <dgm:pt modelId="{7DC1F914-DDAF-4B40-BC9D-F3D987C5DBE3}" type="pres">
      <dgm:prSet presAssocID="{0E47E09A-8C28-40BB-8093-B94ACE2CBA88}" presName="LevelTwoTextNode" presStyleLbl="node2" presStyleIdx="1" presStyleCnt="2">
        <dgm:presLayoutVars>
          <dgm:chPref val="3"/>
        </dgm:presLayoutVars>
      </dgm:prSet>
      <dgm:spPr/>
      <dgm:t>
        <a:bodyPr/>
        <a:lstStyle/>
        <a:p>
          <a:endParaRPr lang="en-US"/>
        </a:p>
      </dgm:t>
    </dgm:pt>
    <dgm:pt modelId="{1414C2FA-4C07-4C5D-B137-E50E87B3C6DE}" type="pres">
      <dgm:prSet presAssocID="{0E47E09A-8C28-40BB-8093-B94ACE2CBA88}" presName="level3hierChild" presStyleCnt="0"/>
      <dgm:spPr/>
    </dgm:pt>
    <dgm:pt modelId="{9EA44202-E0C0-47C9-9EEF-6E781C60F814}" type="pres">
      <dgm:prSet presAssocID="{3C1E5D30-6652-4E79-BCE7-FE1C48CC709B}" presName="conn2-1" presStyleLbl="parChTrans1D3" presStyleIdx="2" presStyleCnt="4"/>
      <dgm:spPr/>
      <dgm:t>
        <a:bodyPr/>
        <a:lstStyle/>
        <a:p>
          <a:endParaRPr lang="en-US"/>
        </a:p>
      </dgm:t>
    </dgm:pt>
    <dgm:pt modelId="{6A18D568-7BC0-4430-9107-B697CA8C5D9D}" type="pres">
      <dgm:prSet presAssocID="{3C1E5D30-6652-4E79-BCE7-FE1C48CC709B}" presName="connTx" presStyleLbl="parChTrans1D3" presStyleIdx="2" presStyleCnt="4"/>
      <dgm:spPr/>
      <dgm:t>
        <a:bodyPr/>
        <a:lstStyle/>
        <a:p>
          <a:endParaRPr lang="en-US"/>
        </a:p>
      </dgm:t>
    </dgm:pt>
    <dgm:pt modelId="{F78AF526-C648-4290-B8F2-938A1D041B0F}" type="pres">
      <dgm:prSet presAssocID="{47317AFF-95E4-4673-B153-D088DE32E3D0}" presName="root2" presStyleCnt="0"/>
      <dgm:spPr/>
    </dgm:pt>
    <dgm:pt modelId="{3CFF2BC5-F718-4050-968B-204824A0FBBD}" type="pres">
      <dgm:prSet presAssocID="{47317AFF-95E4-4673-B153-D088DE32E3D0}" presName="LevelTwoTextNode" presStyleLbl="node3" presStyleIdx="2" presStyleCnt="4">
        <dgm:presLayoutVars>
          <dgm:chPref val="3"/>
        </dgm:presLayoutVars>
      </dgm:prSet>
      <dgm:spPr/>
      <dgm:t>
        <a:bodyPr/>
        <a:lstStyle/>
        <a:p>
          <a:endParaRPr lang="en-US"/>
        </a:p>
      </dgm:t>
    </dgm:pt>
    <dgm:pt modelId="{5905FC3A-C06A-46B9-B668-C907EE430163}" type="pres">
      <dgm:prSet presAssocID="{47317AFF-95E4-4673-B153-D088DE32E3D0}" presName="level3hierChild" presStyleCnt="0"/>
      <dgm:spPr/>
    </dgm:pt>
    <dgm:pt modelId="{DB71CA0F-81BD-4BC6-80B9-1C426461B53D}" type="pres">
      <dgm:prSet presAssocID="{BE38F18C-A9CA-43B4-B9F3-E4B329E612C9}" presName="conn2-1" presStyleLbl="parChTrans1D3" presStyleIdx="3" presStyleCnt="4"/>
      <dgm:spPr/>
      <dgm:t>
        <a:bodyPr/>
        <a:lstStyle/>
        <a:p>
          <a:endParaRPr lang="en-US"/>
        </a:p>
      </dgm:t>
    </dgm:pt>
    <dgm:pt modelId="{0FA02C15-9F04-4698-A031-5F9B67FB9216}" type="pres">
      <dgm:prSet presAssocID="{BE38F18C-A9CA-43B4-B9F3-E4B329E612C9}" presName="connTx" presStyleLbl="parChTrans1D3" presStyleIdx="3" presStyleCnt="4"/>
      <dgm:spPr/>
      <dgm:t>
        <a:bodyPr/>
        <a:lstStyle/>
        <a:p>
          <a:endParaRPr lang="en-US"/>
        </a:p>
      </dgm:t>
    </dgm:pt>
    <dgm:pt modelId="{81C1A8C8-6AF6-4B76-B0DF-F51F60C317FB}" type="pres">
      <dgm:prSet presAssocID="{F4525F0C-0CAA-480D-83F0-87792A13C72E}" presName="root2" presStyleCnt="0"/>
      <dgm:spPr/>
    </dgm:pt>
    <dgm:pt modelId="{50D11B7B-EB1F-48F8-9D51-311C9802349B}" type="pres">
      <dgm:prSet presAssocID="{F4525F0C-0CAA-480D-83F0-87792A13C72E}" presName="LevelTwoTextNode" presStyleLbl="node3" presStyleIdx="3" presStyleCnt="4" custLinFactNeighborX="-977" custLinFactNeighborY="-5884">
        <dgm:presLayoutVars>
          <dgm:chPref val="3"/>
        </dgm:presLayoutVars>
      </dgm:prSet>
      <dgm:spPr/>
      <dgm:t>
        <a:bodyPr/>
        <a:lstStyle/>
        <a:p>
          <a:endParaRPr lang="en-US"/>
        </a:p>
      </dgm:t>
    </dgm:pt>
    <dgm:pt modelId="{2C9EDEE1-A4B0-4C4D-BDB9-2D6DD783CFB1}" type="pres">
      <dgm:prSet presAssocID="{F4525F0C-0CAA-480D-83F0-87792A13C72E}" presName="level3hierChild" presStyleCnt="0"/>
      <dgm:spPr/>
    </dgm:pt>
  </dgm:ptLst>
  <dgm:cxnLst>
    <dgm:cxn modelId="{E69DF4C2-577F-4A88-A15C-6E76D86E4DB4}" type="presOf" srcId="{F6147813-0303-4890-8EB5-11BA2BF5FBD1}" destId="{45BCC394-4579-435B-A507-8DA9E7088AA1}" srcOrd="0" destOrd="0" presId="urn:microsoft.com/office/officeart/2005/8/layout/hierarchy2"/>
    <dgm:cxn modelId="{DD36D81E-787C-4182-8F0C-8E08FA6B80D3}" type="presOf" srcId="{5D8B6646-1880-46FE-996A-986531603959}" destId="{54A4004E-7AD9-4272-8B73-A0476391039C}" srcOrd="1" destOrd="0" presId="urn:microsoft.com/office/officeart/2005/8/layout/hierarchy2"/>
    <dgm:cxn modelId="{6C816866-3829-4E56-9C86-CF42ECA2D956}" type="presOf" srcId="{3C1E5D30-6652-4E79-BCE7-FE1C48CC709B}" destId="{9EA44202-E0C0-47C9-9EEF-6E781C60F814}" srcOrd="0" destOrd="0" presId="urn:microsoft.com/office/officeart/2005/8/layout/hierarchy2"/>
    <dgm:cxn modelId="{50D8B89C-14A3-4285-9F2E-2DD7E2F4DDDB}" srcId="{0E47E09A-8C28-40BB-8093-B94ACE2CBA88}" destId="{F4525F0C-0CAA-480D-83F0-87792A13C72E}" srcOrd="1" destOrd="0" parTransId="{BE38F18C-A9CA-43B4-B9F3-E4B329E612C9}" sibTransId="{89D9B323-E1C5-43D5-B676-BC53B1A1D1D8}"/>
    <dgm:cxn modelId="{BF6A5170-CC53-4869-9E1B-9872BD0B075D}" type="presOf" srcId="{B186E251-081B-4963-B926-987C3752D352}" destId="{7146BF05-5D0C-429B-B24B-48DA8D1D3CA9}" srcOrd="0" destOrd="0" presId="urn:microsoft.com/office/officeart/2005/8/layout/hierarchy2"/>
    <dgm:cxn modelId="{B9284A6D-46A7-46AF-AD51-DA53FFC791A9}" type="presOf" srcId="{95603158-576D-4088-BB09-6FCD57BD8497}" destId="{A3E4FB06-CB0F-484E-B6B1-D7BADF6E8E77}" srcOrd="1" destOrd="0" presId="urn:microsoft.com/office/officeart/2005/8/layout/hierarchy2"/>
    <dgm:cxn modelId="{933314CA-646F-4CE6-B377-6B098045666B}" type="presOf" srcId="{47317AFF-95E4-4673-B153-D088DE32E3D0}" destId="{3CFF2BC5-F718-4050-968B-204824A0FBBD}" srcOrd="0" destOrd="0" presId="urn:microsoft.com/office/officeart/2005/8/layout/hierarchy2"/>
    <dgm:cxn modelId="{BB9BD84E-904A-4CC3-B2C1-AC0261774570}" type="presOf" srcId="{F4525F0C-0CAA-480D-83F0-87792A13C72E}" destId="{50D11B7B-EB1F-48F8-9D51-311C9802349B}" srcOrd="0" destOrd="0" presId="urn:microsoft.com/office/officeart/2005/8/layout/hierarchy2"/>
    <dgm:cxn modelId="{12BA3E54-D5C4-45D0-A0FC-3C70A776F72B}" srcId="{F6147813-0303-4890-8EB5-11BA2BF5FBD1}" destId="{B186E251-081B-4963-B926-987C3752D352}" srcOrd="0" destOrd="0" parTransId="{73E41EB5-44A1-4749-BA90-89DE58078F14}" sibTransId="{DA2B46E1-89BC-4E37-89EA-67D46C445F2C}"/>
    <dgm:cxn modelId="{B134E1A1-69E9-4F21-817F-55FC0B68D0CB}" type="presOf" srcId="{BE38F18C-A9CA-43B4-B9F3-E4B329E612C9}" destId="{DB71CA0F-81BD-4BC6-80B9-1C426461B53D}" srcOrd="0" destOrd="0" presId="urn:microsoft.com/office/officeart/2005/8/layout/hierarchy2"/>
    <dgm:cxn modelId="{A152DBC0-5AE8-45E5-9C81-09D44610EB4A}" type="presOf" srcId="{EF7F5DEA-66B1-4139-B6D9-94E25E623E86}" destId="{B4EF2620-0697-4FF0-8CB5-06F314725956}" srcOrd="1" destOrd="0" presId="urn:microsoft.com/office/officeart/2005/8/layout/hierarchy2"/>
    <dgm:cxn modelId="{7CB046A0-4722-4039-A619-97C5AAC2B19F}" type="presOf" srcId="{BA9C7EB7-F543-4711-9D84-020E6946862A}" destId="{305C4577-F15C-4956-8C1D-B1D9EC376B66}" srcOrd="0" destOrd="0" presId="urn:microsoft.com/office/officeart/2005/8/layout/hierarchy2"/>
    <dgm:cxn modelId="{0F06D5CD-0CB9-4C7A-A4F0-26156B4E7A9A}" srcId="{0E47E09A-8C28-40BB-8093-B94ACE2CBA88}" destId="{47317AFF-95E4-4673-B153-D088DE32E3D0}" srcOrd="0" destOrd="0" parTransId="{3C1E5D30-6652-4E79-BCE7-FE1C48CC709B}" sibTransId="{5F6FFED0-13BC-4B23-B186-9D9D6BF877F7}"/>
    <dgm:cxn modelId="{ACC333C6-8CAD-46D6-A329-BE25F870228C}" type="presOf" srcId="{95603158-576D-4088-BB09-6FCD57BD8497}" destId="{A03BF9D1-E9E0-4001-8C08-DAD1CD273063}" srcOrd="0" destOrd="0" presId="urn:microsoft.com/office/officeart/2005/8/layout/hierarchy2"/>
    <dgm:cxn modelId="{6DACE5BA-5F6D-497D-95CB-1A9248F0872A}" srcId="{B186E251-081B-4963-B926-987C3752D352}" destId="{BA9C7EB7-F543-4711-9D84-020E6946862A}" srcOrd="0" destOrd="0" parTransId="{EF7F5DEA-66B1-4139-B6D9-94E25E623E86}" sibTransId="{47C27295-4CBA-44A9-9E57-FBC6CA9E410B}"/>
    <dgm:cxn modelId="{2B6BA591-8EDE-4216-92D8-F4C9B57975D9}" type="presOf" srcId="{F7886CBD-EE57-4F7B-B209-BC560E02AC54}" destId="{EE292A30-99F9-4221-B1B9-26F6475A0733}" srcOrd="0" destOrd="0" presId="urn:microsoft.com/office/officeart/2005/8/layout/hierarchy2"/>
    <dgm:cxn modelId="{E1B0693C-246E-4626-AA47-69EB00073DB6}" type="presOf" srcId="{3C1E5D30-6652-4E79-BCE7-FE1C48CC709B}" destId="{6A18D568-7BC0-4430-9107-B697CA8C5D9D}" srcOrd="1" destOrd="0" presId="urn:microsoft.com/office/officeart/2005/8/layout/hierarchy2"/>
    <dgm:cxn modelId="{6729C52A-263D-4817-AA92-D5DB781FB692}" srcId="{B186E251-081B-4963-B926-987C3752D352}" destId="{0E47E09A-8C28-40BB-8093-B94ACE2CBA88}" srcOrd="1" destOrd="0" parTransId="{F7886CBD-EE57-4F7B-B209-BC560E02AC54}" sibTransId="{1CB87C4B-9929-4EB2-A934-3CFC6A50F81B}"/>
    <dgm:cxn modelId="{C7CF1344-4815-4728-9758-9372D0E7C30A}" type="presOf" srcId="{EBC30317-890A-4839-909B-7BB7C92D1CF0}" destId="{989F3EA9-6ED6-424E-836B-70E5DA6214FE}" srcOrd="0" destOrd="0" presId="urn:microsoft.com/office/officeart/2005/8/layout/hierarchy2"/>
    <dgm:cxn modelId="{6A2469DB-150A-496B-970D-BB1ADD700D18}" type="presOf" srcId="{5D8B6646-1880-46FE-996A-986531603959}" destId="{029B6D09-C9DE-4E78-BB51-6564E518660D}" srcOrd="0" destOrd="0" presId="urn:microsoft.com/office/officeart/2005/8/layout/hierarchy2"/>
    <dgm:cxn modelId="{CA18BA0A-9612-4E46-848E-9519F4B56A41}" type="presOf" srcId="{BE38F18C-A9CA-43B4-B9F3-E4B329E612C9}" destId="{0FA02C15-9F04-4698-A031-5F9B67FB9216}" srcOrd="1" destOrd="0" presId="urn:microsoft.com/office/officeart/2005/8/layout/hierarchy2"/>
    <dgm:cxn modelId="{C1ADDBE5-C855-4EF5-86BE-F3C68A371172}" type="presOf" srcId="{7225BC17-2DE2-40D4-A411-65C336283665}" destId="{1D562EBA-C6F5-494B-9445-4B0B4B4A4D16}" srcOrd="0" destOrd="0" presId="urn:microsoft.com/office/officeart/2005/8/layout/hierarchy2"/>
    <dgm:cxn modelId="{504B7214-69EE-40E8-98BD-8DC6DED3E419}" srcId="{BA9C7EB7-F543-4711-9D84-020E6946862A}" destId="{7225BC17-2DE2-40D4-A411-65C336283665}" srcOrd="0" destOrd="0" parTransId="{5D8B6646-1880-46FE-996A-986531603959}" sibTransId="{A8D90783-0C80-4467-B016-92202AE6CEC0}"/>
    <dgm:cxn modelId="{91A00B46-376A-4AEA-9851-E32851AE362C}" type="presOf" srcId="{F7886CBD-EE57-4F7B-B209-BC560E02AC54}" destId="{20B9C03C-C1E1-482F-929E-4BB485824A30}" srcOrd="1" destOrd="0" presId="urn:microsoft.com/office/officeart/2005/8/layout/hierarchy2"/>
    <dgm:cxn modelId="{A24883E6-3284-401A-A3CD-A38F519E69B9}" type="presOf" srcId="{0E47E09A-8C28-40BB-8093-B94ACE2CBA88}" destId="{7DC1F914-DDAF-4B40-BC9D-F3D987C5DBE3}" srcOrd="0" destOrd="0" presId="urn:microsoft.com/office/officeart/2005/8/layout/hierarchy2"/>
    <dgm:cxn modelId="{EDD29015-BAC6-46CC-B80E-E2A05FC31294}" srcId="{BA9C7EB7-F543-4711-9D84-020E6946862A}" destId="{EBC30317-890A-4839-909B-7BB7C92D1CF0}" srcOrd="1" destOrd="0" parTransId="{95603158-576D-4088-BB09-6FCD57BD8497}" sibTransId="{894CFC8A-E7CE-4C5E-9289-8DFD983927E3}"/>
    <dgm:cxn modelId="{7AF137C9-0D98-4EEF-A1A9-F827A25919D1}" type="presOf" srcId="{EF7F5DEA-66B1-4139-B6D9-94E25E623E86}" destId="{CAA16FEF-F0A0-4ECD-9010-79156965C487}" srcOrd="0" destOrd="0" presId="urn:microsoft.com/office/officeart/2005/8/layout/hierarchy2"/>
    <dgm:cxn modelId="{64E5F020-FACB-4268-BD65-05822B58737F}" type="presParOf" srcId="{45BCC394-4579-435B-A507-8DA9E7088AA1}" destId="{2B38D1C5-F79F-42ED-80FE-26ACF6D1FE52}" srcOrd="0" destOrd="0" presId="urn:microsoft.com/office/officeart/2005/8/layout/hierarchy2"/>
    <dgm:cxn modelId="{644A5C17-B9C5-4FF9-946F-496714F5CEBC}" type="presParOf" srcId="{2B38D1C5-F79F-42ED-80FE-26ACF6D1FE52}" destId="{7146BF05-5D0C-429B-B24B-48DA8D1D3CA9}" srcOrd="0" destOrd="0" presId="urn:microsoft.com/office/officeart/2005/8/layout/hierarchy2"/>
    <dgm:cxn modelId="{B432B018-4F64-49AE-82B0-A9BABD2D276B}" type="presParOf" srcId="{2B38D1C5-F79F-42ED-80FE-26ACF6D1FE52}" destId="{5E3F1798-A696-41B1-9E3F-7449BFB46ED5}" srcOrd="1" destOrd="0" presId="urn:microsoft.com/office/officeart/2005/8/layout/hierarchy2"/>
    <dgm:cxn modelId="{B7A77BE4-5360-4DC1-AEB7-1D015DF6A832}" type="presParOf" srcId="{5E3F1798-A696-41B1-9E3F-7449BFB46ED5}" destId="{CAA16FEF-F0A0-4ECD-9010-79156965C487}" srcOrd="0" destOrd="0" presId="urn:microsoft.com/office/officeart/2005/8/layout/hierarchy2"/>
    <dgm:cxn modelId="{D6552A15-9618-4887-8038-024717E98964}" type="presParOf" srcId="{CAA16FEF-F0A0-4ECD-9010-79156965C487}" destId="{B4EF2620-0697-4FF0-8CB5-06F314725956}" srcOrd="0" destOrd="0" presId="urn:microsoft.com/office/officeart/2005/8/layout/hierarchy2"/>
    <dgm:cxn modelId="{DEE66C48-A2A8-45A1-B796-66108B60604A}" type="presParOf" srcId="{5E3F1798-A696-41B1-9E3F-7449BFB46ED5}" destId="{68D0955A-0370-4261-B20E-B489AC83764F}" srcOrd="1" destOrd="0" presId="urn:microsoft.com/office/officeart/2005/8/layout/hierarchy2"/>
    <dgm:cxn modelId="{809BBEC9-439E-4878-9E02-0B28AAC5C8F0}" type="presParOf" srcId="{68D0955A-0370-4261-B20E-B489AC83764F}" destId="{305C4577-F15C-4956-8C1D-B1D9EC376B66}" srcOrd="0" destOrd="0" presId="urn:microsoft.com/office/officeart/2005/8/layout/hierarchy2"/>
    <dgm:cxn modelId="{85421ACB-7078-4C22-A517-7E8AC4643B36}" type="presParOf" srcId="{68D0955A-0370-4261-B20E-B489AC83764F}" destId="{299F6833-001F-45D6-9A0C-0BE875BE0489}" srcOrd="1" destOrd="0" presId="urn:microsoft.com/office/officeart/2005/8/layout/hierarchy2"/>
    <dgm:cxn modelId="{BA39A357-BA0F-4478-890E-EC25CBD4CE8A}" type="presParOf" srcId="{299F6833-001F-45D6-9A0C-0BE875BE0489}" destId="{029B6D09-C9DE-4E78-BB51-6564E518660D}" srcOrd="0" destOrd="0" presId="urn:microsoft.com/office/officeart/2005/8/layout/hierarchy2"/>
    <dgm:cxn modelId="{00153335-D816-43AE-AB23-7F0F978797F1}" type="presParOf" srcId="{029B6D09-C9DE-4E78-BB51-6564E518660D}" destId="{54A4004E-7AD9-4272-8B73-A0476391039C}" srcOrd="0" destOrd="0" presId="urn:microsoft.com/office/officeart/2005/8/layout/hierarchy2"/>
    <dgm:cxn modelId="{FFEEE415-1A22-4CA9-86A7-E9DF1E6881D6}" type="presParOf" srcId="{299F6833-001F-45D6-9A0C-0BE875BE0489}" destId="{AF7DDD17-D287-4FFB-9798-1EE05D9C7E57}" srcOrd="1" destOrd="0" presId="urn:microsoft.com/office/officeart/2005/8/layout/hierarchy2"/>
    <dgm:cxn modelId="{944AAB2C-D564-46A4-89C9-FFC6DD2ABB47}" type="presParOf" srcId="{AF7DDD17-D287-4FFB-9798-1EE05D9C7E57}" destId="{1D562EBA-C6F5-494B-9445-4B0B4B4A4D16}" srcOrd="0" destOrd="0" presId="urn:microsoft.com/office/officeart/2005/8/layout/hierarchy2"/>
    <dgm:cxn modelId="{C47A2A96-1FFF-48E8-91FB-75C48B8B6712}" type="presParOf" srcId="{AF7DDD17-D287-4FFB-9798-1EE05D9C7E57}" destId="{32564C9D-0BB3-4234-835B-9B22A57B999E}" srcOrd="1" destOrd="0" presId="urn:microsoft.com/office/officeart/2005/8/layout/hierarchy2"/>
    <dgm:cxn modelId="{1DDECFE1-44C4-433C-802D-D60BB1A0237C}" type="presParOf" srcId="{299F6833-001F-45D6-9A0C-0BE875BE0489}" destId="{A03BF9D1-E9E0-4001-8C08-DAD1CD273063}" srcOrd="2" destOrd="0" presId="urn:microsoft.com/office/officeart/2005/8/layout/hierarchy2"/>
    <dgm:cxn modelId="{1946F6F5-5526-4256-A25D-282C3F392A9E}" type="presParOf" srcId="{A03BF9D1-E9E0-4001-8C08-DAD1CD273063}" destId="{A3E4FB06-CB0F-484E-B6B1-D7BADF6E8E77}" srcOrd="0" destOrd="0" presId="urn:microsoft.com/office/officeart/2005/8/layout/hierarchy2"/>
    <dgm:cxn modelId="{3252E833-D8A9-40A8-89FF-930F42F302FE}" type="presParOf" srcId="{299F6833-001F-45D6-9A0C-0BE875BE0489}" destId="{469A3DAB-4FC7-4CAC-ACA1-29E8BBEB4433}" srcOrd="3" destOrd="0" presId="urn:microsoft.com/office/officeart/2005/8/layout/hierarchy2"/>
    <dgm:cxn modelId="{37A469C3-EA81-4F3F-A3B1-04310FBC538A}" type="presParOf" srcId="{469A3DAB-4FC7-4CAC-ACA1-29E8BBEB4433}" destId="{989F3EA9-6ED6-424E-836B-70E5DA6214FE}" srcOrd="0" destOrd="0" presId="urn:microsoft.com/office/officeart/2005/8/layout/hierarchy2"/>
    <dgm:cxn modelId="{F70C4A3A-4169-416C-83E9-D08DDA2C7306}" type="presParOf" srcId="{469A3DAB-4FC7-4CAC-ACA1-29E8BBEB4433}" destId="{7379038B-F684-4EB8-ACA0-63A7175353FD}" srcOrd="1" destOrd="0" presId="urn:microsoft.com/office/officeart/2005/8/layout/hierarchy2"/>
    <dgm:cxn modelId="{35D6D0B7-DC9D-49A4-A342-8A92452A6FEE}" type="presParOf" srcId="{5E3F1798-A696-41B1-9E3F-7449BFB46ED5}" destId="{EE292A30-99F9-4221-B1B9-26F6475A0733}" srcOrd="2" destOrd="0" presId="urn:microsoft.com/office/officeart/2005/8/layout/hierarchy2"/>
    <dgm:cxn modelId="{2F11C0C6-14D3-4E79-82DF-4C30FE067829}" type="presParOf" srcId="{EE292A30-99F9-4221-B1B9-26F6475A0733}" destId="{20B9C03C-C1E1-482F-929E-4BB485824A30}" srcOrd="0" destOrd="0" presId="urn:microsoft.com/office/officeart/2005/8/layout/hierarchy2"/>
    <dgm:cxn modelId="{DFF97D3C-970B-4775-A0FF-8EC762A79C4C}" type="presParOf" srcId="{5E3F1798-A696-41B1-9E3F-7449BFB46ED5}" destId="{F1AE860E-1678-4D9D-B66C-22D6A6E04A7A}" srcOrd="3" destOrd="0" presId="urn:microsoft.com/office/officeart/2005/8/layout/hierarchy2"/>
    <dgm:cxn modelId="{2E984B86-502C-4321-8C4B-61DA93E94204}" type="presParOf" srcId="{F1AE860E-1678-4D9D-B66C-22D6A6E04A7A}" destId="{7DC1F914-DDAF-4B40-BC9D-F3D987C5DBE3}" srcOrd="0" destOrd="0" presId="urn:microsoft.com/office/officeart/2005/8/layout/hierarchy2"/>
    <dgm:cxn modelId="{34DE5EDA-5C81-4230-8626-DF9F3AE907B3}" type="presParOf" srcId="{F1AE860E-1678-4D9D-B66C-22D6A6E04A7A}" destId="{1414C2FA-4C07-4C5D-B137-E50E87B3C6DE}" srcOrd="1" destOrd="0" presId="urn:microsoft.com/office/officeart/2005/8/layout/hierarchy2"/>
    <dgm:cxn modelId="{9A27F831-1D64-43F6-B82B-5700DBDDE0CA}" type="presParOf" srcId="{1414C2FA-4C07-4C5D-B137-E50E87B3C6DE}" destId="{9EA44202-E0C0-47C9-9EEF-6E781C60F814}" srcOrd="0" destOrd="0" presId="urn:microsoft.com/office/officeart/2005/8/layout/hierarchy2"/>
    <dgm:cxn modelId="{17B50F0A-3A22-4AC6-9AB2-6FFA9C9C5CA0}" type="presParOf" srcId="{9EA44202-E0C0-47C9-9EEF-6E781C60F814}" destId="{6A18D568-7BC0-4430-9107-B697CA8C5D9D}" srcOrd="0" destOrd="0" presId="urn:microsoft.com/office/officeart/2005/8/layout/hierarchy2"/>
    <dgm:cxn modelId="{9D64A38F-9EE5-4531-8DE7-E7FFB6064A80}" type="presParOf" srcId="{1414C2FA-4C07-4C5D-B137-E50E87B3C6DE}" destId="{F78AF526-C648-4290-B8F2-938A1D041B0F}" srcOrd="1" destOrd="0" presId="urn:microsoft.com/office/officeart/2005/8/layout/hierarchy2"/>
    <dgm:cxn modelId="{E207E5CC-6DD9-403A-993B-710EFF552E7A}" type="presParOf" srcId="{F78AF526-C648-4290-B8F2-938A1D041B0F}" destId="{3CFF2BC5-F718-4050-968B-204824A0FBBD}" srcOrd="0" destOrd="0" presId="urn:microsoft.com/office/officeart/2005/8/layout/hierarchy2"/>
    <dgm:cxn modelId="{FAEB5698-75ED-49BF-ABA8-D0CD817F8000}" type="presParOf" srcId="{F78AF526-C648-4290-B8F2-938A1D041B0F}" destId="{5905FC3A-C06A-46B9-B668-C907EE430163}" srcOrd="1" destOrd="0" presId="urn:microsoft.com/office/officeart/2005/8/layout/hierarchy2"/>
    <dgm:cxn modelId="{012AA92A-4338-4053-8B65-A01E890B6867}" type="presParOf" srcId="{1414C2FA-4C07-4C5D-B137-E50E87B3C6DE}" destId="{DB71CA0F-81BD-4BC6-80B9-1C426461B53D}" srcOrd="2" destOrd="0" presId="urn:microsoft.com/office/officeart/2005/8/layout/hierarchy2"/>
    <dgm:cxn modelId="{CBB8ED69-CBC7-4B97-B174-2FC225BAF0CA}" type="presParOf" srcId="{DB71CA0F-81BD-4BC6-80B9-1C426461B53D}" destId="{0FA02C15-9F04-4698-A031-5F9B67FB9216}" srcOrd="0" destOrd="0" presId="urn:microsoft.com/office/officeart/2005/8/layout/hierarchy2"/>
    <dgm:cxn modelId="{9DA4D4DB-033C-4CC0-882C-157EE0F8A5F7}" type="presParOf" srcId="{1414C2FA-4C07-4C5D-B137-E50E87B3C6DE}" destId="{81C1A8C8-6AF6-4B76-B0DF-F51F60C317FB}" srcOrd="3" destOrd="0" presId="urn:microsoft.com/office/officeart/2005/8/layout/hierarchy2"/>
    <dgm:cxn modelId="{C2C91F51-44BB-487D-AFC9-47045E3A41DD}" type="presParOf" srcId="{81C1A8C8-6AF6-4B76-B0DF-F51F60C317FB}" destId="{50D11B7B-EB1F-48F8-9D51-311C9802349B}" srcOrd="0" destOrd="0" presId="urn:microsoft.com/office/officeart/2005/8/layout/hierarchy2"/>
    <dgm:cxn modelId="{89686490-902C-4C57-8E70-63DAFFBF5543}" type="presParOf" srcId="{81C1A8C8-6AF6-4B76-B0DF-F51F60C317FB}" destId="{2C9EDEE1-A4B0-4C4D-BDB9-2D6DD783CFB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6BF05-5D0C-429B-B24B-48DA8D1D3CA9}">
      <dsp:nvSpPr>
        <dsp:cNvPr id="0" name=""/>
        <dsp:cNvSpPr/>
      </dsp:nvSpPr>
      <dsp:spPr>
        <a:xfrm>
          <a:off x="884954" y="1582349"/>
          <a:ext cx="2246887" cy="9155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latin typeface="Arial" panose="020B0604020202020204" pitchFamily="34" charset="0"/>
              <a:cs typeface="Arial" panose="020B0604020202020204" pitchFamily="34" charset="0"/>
            </a:rPr>
            <a:t>Phương</a:t>
          </a:r>
          <a:r>
            <a:rPr lang="en-US" sz="2600" kern="1200" dirty="0" smtClean="0">
              <a:latin typeface="Arial" panose="020B0604020202020204" pitchFamily="34" charset="0"/>
              <a:cs typeface="Arial" panose="020B0604020202020204" pitchFamily="34" charset="0"/>
            </a:rPr>
            <a:t> </a:t>
          </a:r>
          <a:r>
            <a:rPr lang="en-US" sz="2600" kern="1200" dirty="0" err="1" smtClean="0">
              <a:latin typeface="Arial" panose="020B0604020202020204" pitchFamily="34" charset="0"/>
              <a:cs typeface="Arial" panose="020B0604020202020204" pitchFamily="34" charset="0"/>
            </a:rPr>
            <a:t>pháp</a:t>
          </a:r>
          <a:r>
            <a:rPr lang="en-US" sz="2600" kern="1200" dirty="0" smtClean="0">
              <a:latin typeface="Arial" panose="020B0604020202020204" pitchFamily="34" charset="0"/>
              <a:cs typeface="Arial" panose="020B0604020202020204" pitchFamily="34" charset="0"/>
            </a:rPr>
            <a:t> </a:t>
          </a:r>
          <a:r>
            <a:rPr lang="en-US" sz="2600" kern="1200" dirty="0" err="1" smtClean="0">
              <a:latin typeface="Arial" panose="020B0604020202020204" pitchFamily="34" charset="0"/>
              <a:cs typeface="Arial" panose="020B0604020202020204" pitchFamily="34" charset="0"/>
            </a:rPr>
            <a:t>chườm</a:t>
          </a:r>
          <a:endParaRPr lang="en-US" sz="2600" kern="1200" dirty="0">
            <a:latin typeface="Arial" panose="020B0604020202020204" pitchFamily="34" charset="0"/>
            <a:cs typeface="Arial" panose="020B0604020202020204" pitchFamily="34" charset="0"/>
          </a:endParaRPr>
        </a:p>
      </dsp:txBody>
      <dsp:txXfrm>
        <a:off x="911770" y="1609165"/>
        <a:ext cx="2193255" cy="861940"/>
      </dsp:txXfrm>
    </dsp:sp>
    <dsp:sp modelId="{CAA16FEF-F0A0-4ECD-9010-79156965C487}">
      <dsp:nvSpPr>
        <dsp:cNvPr id="0" name=""/>
        <dsp:cNvSpPr/>
      </dsp:nvSpPr>
      <dsp:spPr>
        <a:xfrm rot="18289469">
          <a:off x="2856761" y="1493486"/>
          <a:ext cx="1282618" cy="40390"/>
        </a:xfrm>
        <a:custGeom>
          <a:avLst/>
          <a:gdLst/>
          <a:ahLst/>
          <a:cxnLst/>
          <a:rect l="0" t="0" r="0" b="0"/>
          <a:pathLst>
            <a:path>
              <a:moveTo>
                <a:pt x="0" y="20195"/>
              </a:moveTo>
              <a:lnTo>
                <a:pt x="1282618" y="20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155700">
            <a:lnSpc>
              <a:spcPct val="90000"/>
            </a:lnSpc>
            <a:spcBef>
              <a:spcPct val="0"/>
            </a:spcBef>
            <a:spcAft>
              <a:spcPct val="35000"/>
            </a:spcAft>
          </a:pPr>
          <a:endParaRPr lang="en-US" sz="2600" kern="1200"/>
        </a:p>
      </dsp:txBody>
      <dsp:txXfrm>
        <a:off x="3466005" y="1481616"/>
        <a:ext cx="64130" cy="64130"/>
      </dsp:txXfrm>
    </dsp:sp>
    <dsp:sp modelId="{305C4577-F15C-4956-8C1D-B1D9EC376B66}">
      <dsp:nvSpPr>
        <dsp:cNvPr id="0" name=""/>
        <dsp:cNvSpPr/>
      </dsp:nvSpPr>
      <dsp:spPr>
        <a:xfrm>
          <a:off x="3864299" y="529441"/>
          <a:ext cx="1831144" cy="915572"/>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latin typeface="Arial" pitchFamily="34" charset="0"/>
              <a:cs typeface="Arial" pitchFamily="34" charset="0"/>
            </a:rPr>
            <a:t>Chườm</a:t>
          </a:r>
          <a:r>
            <a:rPr lang="en-US" sz="2600" kern="1200" dirty="0" smtClean="0">
              <a:latin typeface="Arial" pitchFamily="34" charset="0"/>
              <a:cs typeface="Arial" pitchFamily="34" charset="0"/>
            </a:rPr>
            <a:t> </a:t>
          </a:r>
          <a:r>
            <a:rPr lang="en-US" sz="2600" kern="1200" dirty="0" err="1" smtClean="0">
              <a:latin typeface="Arial" pitchFamily="34" charset="0"/>
              <a:cs typeface="Arial" pitchFamily="34" charset="0"/>
            </a:rPr>
            <a:t>ấm</a:t>
          </a:r>
          <a:endParaRPr lang="en-US" sz="2600" kern="1200" dirty="0"/>
        </a:p>
      </dsp:txBody>
      <dsp:txXfrm>
        <a:off x="3891115" y="556257"/>
        <a:ext cx="1777512" cy="861940"/>
      </dsp:txXfrm>
    </dsp:sp>
    <dsp:sp modelId="{029B6D09-C9DE-4E78-BB51-6564E518660D}">
      <dsp:nvSpPr>
        <dsp:cNvPr id="0" name=""/>
        <dsp:cNvSpPr/>
      </dsp:nvSpPr>
      <dsp:spPr>
        <a:xfrm rot="19457599">
          <a:off x="5610660" y="703805"/>
          <a:ext cx="902024" cy="40390"/>
        </a:xfrm>
        <a:custGeom>
          <a:avLst/>
          <a:gdLst/>
          <a:ahLst/>
          <a:cxnLst/>
          <a:rect l="0" t="0" r="0" b="0"/>
          <a:pathLst>
            <a:path>
              <a:moveTo>
                <a:pt x="0" y="20195"/>
              </a:moveTo>
              <a:lnTo>
                <a:pt x="902024"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155700">
            <a:lnSpc>
              <a:spcPct val="90000"/>
            </a:lnSpc>
            <a:spcBef>
              <a:spcPct val="0"/>
            </a:spcBef>
            <a:spcAft>
              <a:spcPct val="35000"/>
            </a:spcAft>
          </a:pPr>
          <a:endParaRPr lang="en-US" sz="2600" kern="1200"/>
        </a:p>
      </dsp:txBody>
      <dsp:txXfrm>
        <a:off x="6039121" y="701449"/>
        <a:ext cx="45101" cy="45101"/>
      </dsp:txXfrm>
    </dsp:sp>
    <dsp:sp modelId="{1D562EBA-C6F5-494B-9445-4B0B4B4A4D16}">
      <dsp:nvSpPr>
        <dsp:cNvPr id="0" name=""/>
        <dsp:cNvSpPr/>
      </dsp:nvSpPr>
      <dsp:spPr>
        <a:xfrm>
          <a:off x="6427901" y="2987"/>
          <a:ext cx="1831144" cy="915572"/>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latin typeface="Arial" pitchFamily="34" charset="0"/>
              <a:cs typeface="Arial" pitchFamily="34" charset="0"/>
            </a:rPr>
            <a:t>Chườm</a:t>
          </a:r>
          <a:r>
            <a:rPr lang="en-US" sz="2600" kern="1200" dirty="0" smtClean="0">
              <a:latin typeface="Arial" pitchFamily="34" charset="0"/>
              <a:cs typeface="Arial" pitchFamily="34" charset="0"/>
            </a:rPr>
            <a:t> </a:t>
          </a:r>
          <a:r>
            <a:rPr lang="en-US" sz="2600" kern="1200" dirty="0" err="1" smtClean="0">
              <a:latin typeface="Arial" pitchFamily="34" charset="0"/>
              <a:cs typeface="Arial" pitchFamily="34" charset="0"/>
            </a:rPr>
            <a:t>ấm</a:t>
          </a:r>
          <a:r>
            <a:rPr lang="en-US" sz="2600" kern="1200" dirty="0" smtClean="0">
              <a:latin typeface="Arial" pitchFamily="34" charset="0"/>
              <a:cs typeface="Arial" pitchFamily="34" charset="0"/>
            </a:rPr>
            <a:t> </a:t>
          </a:r>
          <a:r>
            <a:rPr lang="en-US" sz="2600" kern="1200" dirty="0" err="1" smtClean="0">
              <a:latin typeface="Arial" pitchFamily="34" charset="0"/>
              <a:cs typeface="Arial" pitchFamily="34" charset="0"/>
            </a:rPr>
            <a:t>khô</a:t>
          </a:r>
          <a:endParaRPr lang="en-US" sz="2600" kern="1200" dirty="0"/>
        </a:p>
      </dsp:txBody>
      <dsp:txXfrm>
        <a:off x="6454717" y="29803"/>
        <a:ext cx="1777512" cy="861940"/>
      </dsp:txXfrm>
    </dsp:sp>
    <dsp:sp modelId="{A03BF9D1-E9E0-4001-8C08-DAD1CD273063}">
      <dsp:nvSpPr>
        <dsp:cNvPr id="0" name=""/>
        <dsp:cNvSpPr/>
      </dsp:nvSpPr>
      <dsp:spPr>
        <a:xfrm rot="2142401">
          <a:off x="5610660" y="1230259"/>
          <a:ext cx="902024" cy="40390"/>
        </a:xfrm>
        <a:custGeom>
          <a:avLst/>
          <a:gdLst/>
          <a:ahLst/>
          <a:cxnLst/>
          <a:rect l="0" t="0" r="0" b="0"/>
          <a:pathLst>
            <a:path>
              <a:moveTo>
                <a:pt x="0" y="20195"/>
              </a:moveTo>
              <a:lnTo>
                <a:pt x="902024"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155700">
            <a:lnSpc>
              <a:spcPct val="90000"/>
            </a:lnSpc>
            <a:spcBef>
              <a:spcPct val="0"/>
            </a:spcBef>
            <a:spcAft>
              <a:spcPct val="35000"/>
            </a:spcAft>
          </a:pPr>
          <a:endParaRPr lang="en-US" sz="2600" kern="1200"/>
        </a:p>
      </dsp:txBody>
      <dsp:txXfrm>
        <a:off x="6039121" y="1227903"/>
        <a:ext cx="45101" cy="45101"/>
      </dsp:txXfrm>
    </dsp:sp>
    <dsp:sp modelId="{989F3EA9-6ED6-424E-836B-70E5DA6214FE}">
      <dsp:nvSpPr>
        <dsp:cNvPr id="0" name=""/>
        <dsp:cNvSpPr/>
      </dsp:nvSpPr>
      <dsp:spPr>
        <a:xfrm>
          <a:off x="6427901" y="1055895"/>
          <a:ext cx="1831144" cy="915572"/>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latin typeface="Arial" pitchFamily="34" charset="0"/>
              <a:cs typeface="Arial" pitchFamily="34" charset="0"/>
            </a:rPr>
            <a:t>Chườm</a:t>
          </a:r>
          <a:r>
            <a:rPr lang="en-US" sz="2600" kern="1200" dirty="0" smtClean="0">
              <a:latin typeface="Arial" pitchFamily="34" charset="0"/>
              <a:cs typeface="Arial" pitchFamily="34" charset="0"/>
            </a:rPr>
            <a:t> </a:t>
          </a:r>
          <a:r>
            <a:rPr lang="en-US" sz="2600" kern="1200" dirty="0" err="1" smtClean="0">
              <a:latin typeface="Arial" pitchFamily="34" charset="0"/>
              <a:cs typeface="Arial" pitchFamily="34" charset="0"/>
            </a:rPr>
            <a:t>ấm</a:t>
          </a:r>
          <a:r>
            <a:rPr lang="en-US" sz="2600" kern="1200" dirty="0" smtClean="0">
              <a:latin typeface="Arial" pitchFamily="34" charset="0"/>
              <a:cs typeface="Arial" pitchFamily="34" charset="0"/>
            </a:rPr>
            <a:t> </a:t>
          </a:r>
          <a:r>
            <a:rPr lang="en-US" sz="2600" kern="1200" dirty="0" err="1" smtClean="0">
              <a:latin typeface="Arial" pitchFamily="34" charset="0"/>
              <a:cs typeface="Arial" pitchFamily="34" charset="0"/>
            </a:rPr>
            <a:t>ướt</a:t>
          </a:r>
          <a:endParaRPr lang="en-US" sz="2600" kern="1200" dirty="0"/>
        </a:p>
      </dsp:txBody>
      <dsp:txXfrm>
        <a:off x="6454717" y="1082711"/>
        <a:ext cx="1777512" cy="861940"/>
      </dsp:txXfrm>
    </dsp:sp>
    <dsp:sp modelId="{EE292A30-99F9-4221-B1B9-26F6475A0733}">
      <dsp:nvSpPr>
        <dsp:cNvPr id="0" name=""/>
        <dsp:cNvSpPr/>
      </dsp:nvSpPr>
      <dsp:spPr>
        <a:xfrm rot="3310531">
          <a:off x="2856761" y="2546394"/>
          <a:ext cx="1282618" cy="40390"/>
        </a:xfrm>
        <a:custGeom>
          <a:avLst/>
          <a:gdLst/>
          <a:ahLst/>
          <a:cxnLst/>
          <a:rect l="0" t="0" r="0" b="0"/>
          <a:pathLst>
            <a:path>
              <a:moveTo>
                <a:pt x="0" y="20195"/>
              </a:moveTo>
              <a:lnTo>
                <a:pt x="1282618" y="20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155700">
            <a:lnSpc>
              <a:spcPct val="90000"/>
            </a:lnSpc>
            <a:spcBef>
              <a:spcPct val="0"/>
            </a:spcBef>
            <a:spcAft>
              <a:spcPct val="35000"/>
            </a:spcAft>
          </a:pPr>
          <a:endParaRPr lang="en-US" sz="2600" kern="1200"/>
        </a:p>
      </dsp:txBody>
      <dsp:txXfrm>
        <a:off x="3466005" y="2534524"/>
        <a:ext cx="64130" cy="64130"/>
      </dsp:txXfrm>
    </dsp:sp>
    <dsp:sp modelId="{7DC1F914-DDAF-4B40-BC9D-F3D987C5DBE3}">
      <dsp:nvSpPr>
        <dsp:cNvPr id="0" name=""/>
        <dsp:cNvSpPr/>
      </dsp:nvSpPr>
      <dsp:spPr>
        <a:xfrm>
          <a:off x="3864299" y="2635257"/>
          <a:ext cx="1831144" cy="915572"/>
        </a:xfrm>
        <a:prstGeom prst="roundRect">
          <a:avLst>
            <a:gd name="adj" fmla="val 10000"/>
          </a:avLst>
        </a:prstGeom>
        <a:solidFill>
          <a:srgbClr val="009E4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latin typeface="Arial" pitchFamily="34" charset="0"/>
              <a:cs typeface="Arial" pitchFamily="34" charset="0"/>
            </a:rPr>
            <a:t>Chườm</a:t>
          </a:r>
          <a:r>
            <a:rPr lang="en-US" sz="2600" kern="1200" dirty="0" smtClean="0">
              <a:latin typeface="Arial" pitchFamily="34" charset="0"/>
              <a:cs typeface="Arial" pitchFamily="34" charset="0"/>
            </a:rPr>
            <a:t> </a:t>
          </a:r>
          <a:r>
            <a:rPr lang="en-US" sz="2600" kern="1200" dirty="0" err="1" smtClean="0">
              <a:latin typeface="Arial" pitchFamily="34" charset="0"/>
              <a:cs typeface="Arial" pitchFamily="34" charset="0"/>
            </a:rPr>
            <a:t>lạnh</a:t>
          </a:r>
          <a:endParaRPr lang="en-US" sz="2600" kern="1200" dirty="0"/>
        </a:p>
      </dsp:txBody>
      <dsp:txXfrm>
        <a:off x="3891115" y="2662073"/>
        <a:ext cx="1777512" cy="861940"/>
      </dsp:txXfrm>
    </dsp:sp>
    <dsp:sp modelId="{9EA44202-E0C0-47C9-9EEF-6E781C60F814}">
      <dsp:nvSpPr>
        <dsp:cNvPr id="0" name=""/>
        <dsp:cNvSpPr/>
      </dsp:nvSpPr>
      <dsp:spPr>
        <a:xfrm rot="19457599">
          <a:off x="5610660" y="2809621"/>
          <a:ext cx="902024" cy="40390"/>
        </a:xfrm>
        <a:custGeom>
          <a:avLst/>
          <a:gdLst/>
          <a:ahLst/>
          <a:cxnLst/>
          <a:rect l="0" t="0" r="0" b="0"/>
          <a:pathLst>
            <a:path>
              <a:moveTo>
                <a:pt x="0" y="20195"/>
              </a:moveTo>
              <a:lnTo>
                <a:pt x="902024"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155700">
            <a:lnSpc>
              <a:spcPct val="90000"/>
            </a:lnSpc>
            <a:spcBef>
              <a:spcPct val="0"/>
            </a:spcBef>
            <a:spcAft>
              <a:spcPct val="35000"/>
            </a:spcAft>
          </a:pPr>
          <a:endParaRPr lang="en-US" sz="2600" kern="1200"/>
        </a:p>
      </dsp:txBody>
      <dsp:txXfrm>
        <a:off x="6039121" y="2807265"/>
        <a:ext cx="45101" cy="45101"/>
      </dsp:txXfrm>
    </dsp:sp>
    <dsp:sp modelId="{3CFF2BC5-F718-4050-968B-204824A0FBBD}">
      <dsp:nvSpPr>
        <dsp:cNvPr id="0" name=""/>
        <dsp:cNvSpPr/>
      </dsp:nvSpPr>
      <dsp:spPr>
        <a:xfrm>
          <a:off x="6427901" y="2108803"/>
          <a:ext cx="1831144" cy="91557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latin typeface="Arial" pitchFamily="34" charset="0"/>
              <a:cs typeface="Arial" pitchFamily="34" charset="0"/>
            </a:rPr>
            <a:t>Chườm</a:t>
          </a:r>
          <a:r>
            <a:rPr lang="en-US" sz="2600" kern="1200" dirty="0" smtClean="0">
              <a:latin typeface="Arial" pitchFamily="34" charset="0"/>
              <a:cs typeface="Arial" pitchFamily="34" charset="0"/>
            </a:rPr>
            <a:t> </a:t>
          </a:r>
          <a:r>
            <a:rPr lang="en-US" sz="2600" kern="1200" dirty="0" err="1" smtClean="0">
              <a:latin typeface="Arial" pitchFamily="34" charset="0"/>
              <a:cs typeface="Arial" pitchFamily="34" charset="0"/>
            </a:rPr>
            <a:t>lạnh</a:t>
          </a:r>
          <a:r>
            <a:rPr lang="en-US" sz="2600" kern="1200" dirty="0" smtClean="0">
              <a:latin typeface="Arial" pitchFamily="34" charset="0"/>
              <a:cs typeface="Arial" pitchFamily="34" charset="0"/>
            </a:rPr>
            <a:t> </a:t>
          </a:r>
          <a:r>
            <a:rPr lang="en-US" sz="2600" kern="1200" dirty="0" err="1" smtClean="0">
              <a:latin typeface="Arial" pitchFamily="34" charset="0"/>
              <a:cs typeface="Arial" pitchFamily="34" charset="0"/>
            </a:rPr>
            <a:t>khô</a:t>
          </a:r>
          <a:endParaRPr lang="en-US" sz="2600" kern="1200" dirty="0"/>
        </a:p>
      </dsp:txBody>
      <dsp:txXfrm>
        <a:off x="6454717" y="2135619"/>
        <a:ext cx="1777512" cy="861940"/>
      </dsp:txXfrm>
    </dsp:sp>
    <dsp:sp modelId="{DB71CA0F-81BD-4BC6-80B9-1C426461B53D}">
      <dsp:nvSpPr>
        <dsp:cNvPr id="0" name=""/>
        <dsp:cNvSpPr/>
      </dsp:nvSpPr>
      <dsp:spPr>
        <a:xfrm rot="2008728">
          <a:off x="5624375" y="3309139"/>
          <a:ext cx="856703" cy="40390"/>
        </a:xfrm>
        <a:custGeom>
          <a:avLst/>
          <a:gdLst/>
          <a:ahLst/>
          <a:cxnLst/>
          <a:rect l="0" t="0" r="0" b="0"/>
          <a:pathLst>
            <a:path>
              <a:moveTo>
                <a:pt x="0" y="20195"/>
              </a:moveTo>
              <a:lnTo>
                <a:pt x="856703"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155700">
            <a:lnSpc>
              <a:spcPct val="90000"/>
            </a:lnSpc>
            <a:spcBef>
              <a:spcPct val="0"/>
            </a:spcBef>
            <a:spcAft>
              <a:spcPct val="35000"/>
            </a:spcAft>
          </a:pPr>
          <a:endParaRPr lang="en-US" sz="2600" kern="1200"/>
        </a:p>
      </dsp:txBody>
      <dsp:txXfrm>
        <a:off x="6031309" y="3307916"/>
        <a:ext cx="42835" cy="42835"/>
      </dsp:txXfrm>
    </dsp:sp>
    <dsp:sp modelId="{50D11B7B-EB1F-48F8-9D51-311C9802349B}">
      <dsp:nvSpPr>
        <dsp:cNvPr id="0" name=""/>
        <dsp:cNvSpPr/>
      </dsp:nvSpPr>
      <dsp:spPr>
        <a:xfrm>
          <a:off x="6410011" y="3107839"/>
          <a:ext cx="1831144" cy="915572"/>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latin typeface="Arial" pitchFamily="34" charset="0"/>
              <a:cs typeface="Arial" pitchFamily="34" charset="0"/>
            </a:rPr>
            <a:t>Chườm</a:t>
          </a:r>
          <a:r>
            <a:rPr lang="en-US" sz="2600" kern="1200" dirty="0" smtClean="0">
              <a:latin typeface="Arial" pitchFamily="34" charset="0"/>
              <a:cs typeface="Arial" pitchFamily="34" charset="0"/>
            </a:rPr>
            <a:t> </a:t>
          </a:r>
          <a:r>
            <a:rPr lang="en-US" sz="2600" kern="1200" dirty="0" err="1" smtClean="0">
              <a:latin typeface="Arial" pitchFamily="34" charset="0"/>
              <a:cs typeface="Arial" pitchFamily="34" charset="0"/>
            </a:rPr>
            <a:t>lạnh</a:t>
          </a:r>
          <a:r>
            <a:rPr lang="en-US" sz="2600" kern="1200" dirty="0" smtClean="0">
              <a:latin typeface="Arial" pitchFamily="34" charset="0"/>
              <a:cs typeface="Arial" pitchFamily="34" charset="0"/>
            </a:rPr>
            <a:t> </a:t>
          </a:r>
          <a:r>
            <a:rPr lang="en-US" sz="2600" kern="1200" dirty="0" err="1" smtClean="0">
              <a:latin typeface="Arial" pitchFamily="34" charset="0"/>
              <a:cs typeface="Arial" pitchFamily="34" charset="0"/>
            </a:rPr>
            <a:t>ướt</a:t>
          </a:r>
          <a:endParaRPr lang="en-US" sz="2600" kern="1200" dirty="0">
            <a:latin typeface="Arial" pitchFamily="34" charset="0"/>
            <a:cs typeface="Arial" pitchFamily="34" charset="0"/>
          </a:endParaRPr>
        </a:p>
      </dsp:txBody>
      <dsp:txXfrm>
        <a:off x="6436827" y="3134655"/>
        <a:ext cx="1777512" cy="8619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0365BD-FDF3-451F-9946-6DDCD89582D1}" type="datetimeFigureOut">
              <a:rPr lang="en-US" smtClean="0"/>
              <a:pPr/>
              <a:t>6/10/2020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3C138-5E6C-4DF7-B4A4-30518B7E1CA5}" type="slidenum">
              <a:rPr lang="en-US" smtClean="0"/>
              <a:pPr/>
              <a:t>‹#›</a:t>
            </a:fld>
            <a:endParaRPr lang="en-US"/>
          </a:p>
        </p:txBody>
      </p:sp>
    </p:spTree>
    <p:extLst>
      <p:ext uri="{BB962C8B-B14F-4D97-AF65-F5344CB8AC3E}">
        <p14:creationId xmlns:p14="http://schemas.microsoft.com/office/powerpoint/2010/main" val="2936660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Mời</a:t>
            </a:r>
            <a:r>
              <a:rPr lang="en-US" baseline="0" dirty="0" smtClean="0"/>
              <a:t> 01 SV </a:t>
            </a:r>
            <a:r>
              <a:rPr lang="en-US" baseline="0" dirty="0" err="1" smtClean="0"/>
              <a:t>lên</a:t>
            </a:r>
            <a:r>
              <a:rPr lang="en-US" baseline="0" dirty="0" smtClean="0"/>
              <a:t> </a:t>
            </a:r>
            <a:r>
              <a:rPr lang="en-US" baseline="0" dirty="0" err="1" smtClean="0"/>
              <a:t>trả</a:t>
            </a:r>
            <a:r>
              <a:rPr lang="en-US" baseline="0" dirty="0" smtClean="0"/>
              <a:t> </a:t>
            </a:r>
            <a:r>
              <a:rPr lang="en-US" baseline="0" dirty="0" err="1" smtClean="0"/>
              <a:t>lời</a:t>
            </a:r>
            <a:r>
              <a:rPr lang="en-US" baseline="0" dirty="0" smtClean="0"/>
              <a:t> </a:t>
            </a:r>
            <a:r>
              <a:rPr lang="en-US" baseline="0" dirty="0" err="1" smtClean="0"/>
              <a:t>câu</a:t>
            </a:r>
            <a:r>
              <a:rPr lang="en-US" baseline="0" dirty="0" smtClean="0"/>
              <a:t> </a:t>
            </a:r>
            <a:r>
              <a:rPr lang="en-US" baseline="0" dirty="0" err="1" smtClean="0"/>
              <a:t>hỏi</a:t>
            </a:r>
            <a:r>
              <a:rPr lang="en-US" baseline="0" dirty="0" smtClean="0"/>
              <a:t>, SV </a:t>
            </a:r>
            <a:r>
              <a:rPr lang="en-US" baseline="0" dirty="0" err="1" smtClean="0"/>
              <a:t>khác</a:t>
            </a:r>
            <a:r>
              <a:rPr lang="en-US" baseline="0" dirty="0" smtClean="0"/>
              <a:t> </a:t>
            </a:r>
            <a:r>
              <a:rPr lang="en-US" baseline="0" dirty="0" err="1" smtClean="0"/>
              <a:t>lắng</a:t>
            </a:r>
            <a:r>
              <a:rPr lang="en-US" baseline="0" dirty="0" smtClean="0"/>
              <a:t> </a:t>
            </a:r>
            <a:r>
              <a:rPr lang="en-US" baseline="0" dirty="0" err="1" smtClean="0"/>
              <a:t>nghe</a:t>
            </a:r>
            <a:r>
              <a:rPr lang="en-US" baseline="0" dirty="0" smtClean="0"/>
              <a:t> </a:t>
            </a:r>
            <a:r>
              <a:rPr lang="en-US" baseline="0" dirty="0" err="1" smtClean="0"/>
              <a:t>nhận</a:t>
            </a:r>
            <a:r>
              <a:rPr lang="en-US" baseline="0" dirty="0" smtClean="0"/>
              <a:t> </a:t>
            </a:r>
            <a:r>
              <a:rPr lang="en-US" baseline="0" dirty="0" err="1" smtClean="0"/>
              <a:t>xét</a:t>
            </a:r>
            <a:r>
              <a:rPr lang="en-US" baseline="0" dirty="0" smtClean="0"/>
              <a:t>, </a:t>
            </a:r>
            <a:r>
              <a:rPr lang="en-US" baseline="0" dirty="0" err="1" smtClean="0"/>
              <a:t>bổ</a:t>
            </a:r>
            <a:r>
              <a:rPr lang="en-US" baseline="0" dirty="0" smtClean="0"/>
              <a:t> sung</a:t>
            </a:r>
          </a:p>
        </p:txBody>
      </p:sp>
      <p:sp>
        <p:nvSpPr>
          <p:cNvPr id="4" name="Slide Number Placeholder 3"/>
          <p:cNvSpPr>
            <a:spLocks noGrp="1"/>
          </p:cNvSpPr>
          <p:nvPr>
            <p:ph type="sldNum" sz="quarter" idx="10"/>
          </p:nvPr>
        </p:nvSpPr>
        <p:spPr/>
        <p:txBody>
          <a:bodyPr/>
          <a:lstStyle/>
          <a:p>
            <a:fld id="{ECB3C138-5E6C-4DF7-B4A4-30518B7E1CA5}" type="slidenum">
              <a:rPr lang="en-US" smtClean="0"/>
              <a:pPr/>
              <a:t>2</a:t>
            </a:fld>
            <a:endParaRPr lang="en-US"/>
          </a:p>
        </p:txBody>
      </p:sp>
    </p:spTree>
    <p:extLst>
      <p:ext uri="{BB962C8B-B14F-4D97-AF65-F5344CB8AC3E}">
        <p14:creationId xmlns:p14="http://schemas.microsoft.com/office/powerpoint/2010/main" val="1154760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gn="l">
              <a:buFont typeface="Wingdings" pitchFamily="2" charset="2"/>
              <a:buChar char="§"/>
            </a:pPr>
            <a:endParaRPr lang="en-US" sz="120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CB3C138-5E6C-4DF7-B4A4-30518B7E1CA5}" type="slidenum">
              <a:rPr lang="en-US" smtClean="0"/>
              <a:pPr/>
              <a:t>13</a:t>
            </a:fld>
            <a:endParaRPr lang="en-US"/>
          </a:p>
        </p:txBody>
      </p:sp>
    </p:spTree>
    <p:extLst>
      <p:ext uri="{BB962C8B-B14F-4D97-AF65-F5344CB8AC3E}">
        <p14:creationId xmlns:p14="http://schemas.microsoft.com/office/powerpoint/2010/main" val="739359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Trả</a:t>
            </a:r>
            <a:r>
              <a:rPr lang="en-US" baseline="0" dirty="0" smtClean="0"/>
              <a:t> </a:t>
            </a:r>
            <a:r>
              <a:rPr lang="en-US" baseline="0" dirty="0" err="1" smtClean="0"/>
              <a:t>lời</a:t>
            </a:r>
            <a:endParaRPr lang="en-US" dirty="0" smtClean="0"/>
          </a:p>
        </p:txBody>
      </p:sp>
      <p:sp>
        <p:nvSpPr>
          <p:cNvPr id="4" name="Slide Number Placeholder 3"/>
          <p:cNvSpPr>
            <a:spLocks noGrp="1"/>
          </p:cNvSpPr>
          <p:nvPr>
            <p:ph type="sldNum" sz="quarter" idx="10"/>
          </p:nvPr>
        </p:nvSpPr>
        <p:spPr/>
        <p:txBody>
          <a:bodyPr/>
          <a:lstStyle/>
          <a:p>
            <a:fld id="{ECB3C138-5E6C-4DF7-B4A4-30518B7E1CA5}" type="slidenum">
              <a:rPr lang="en-US" smtClean="0"/>
              <a:pPr/>
              <a:t>14</a:t>
            </a:fld>
            <a:endParaRPr lang="en-US"/>
          </a:p>
        </p:txBody>
      </p:sp>
    </p:spTree>
    <p:extLst>
      <p:ext uri="{BB962C8B-B14F-4D97-AF65-F5344CB8AC3E}">
        <p14:creationId xmlns:p14="http://schemas.microsoft.com/office/powerpoint/2010/main" val="3648958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B3C138-5E6C-4DF7-B4A4-30518B7E1CA5}" type="slidenum">
              <a:rPr lang="en-US" smtClean="0"/>
              <a:pPr/>
              <a:t>15</a:t>
            </a:fld>
            <a:endParaRPr lang="en-US"/>
          </a:p>
        </p:txBody>
      </p:sp>
    </p:spTree>
    <p:extLst>
      <p:ext uri="{BB962C8B-B14F-4D97-AF65-F5344CB8AC3E}">
        <p14:creationId xmlns:p14="http://schemas.microsoft.com/office/powerpoint/2010/main" val="3527549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B3C138-5E6C-4DF7-B4A4-30518B7E1CA5}" type="slidenum">
              <a:rPr lang="en-US" smtClean="0"/>
              <a:pPr/>
              <a:t>16</a:t>
            </a:fld>
            <a:endParaRPr lang="en-US"/>
          </a:p>
        </p:txBody>
      </p:sp>
    </p:spTree>
    <p:extLst>
      <p:ext uri="{BB962C8B-B14F-4D97-AF65-F5344CB8AC3E}">
        <p14:creationId xmlns:p14="http://schemas.microsoft.com/office/powerpoint/2010/main" val="1179673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Tóm</a:t>
            </a:r>
            <a:r>
              <a:rPr lang="en-US" baseline="0" dirty="0" smtClean="0"/>
              <a:t> </a:t>
            </a:r>
            <a:r>
              <a:rPr lang="en-US" baseline="0" dirty="0" err="1" smtClean="0"/>
              <a:t>tắt</a:t>
            </a:r>
            <a:r>
              <a:rPr lang="en-US" baseline="0" dirty="0" smtClean="0"/>
              <a:t> </a:t>
            </a:r>
            <a:r>
              <a:rPr lang="en-US" baseline="0" dirty="0" err="1" smtClean="0"/>
              <a:t>tình</a:t>
            </a:r>
            <a:r>
              <a:rPr lang="en-US" baseline="0" dirty="0" smtClean="0"/>
              <a:t> </a:t>
            </a:r>
            <a:r>
              <a:rPr lang="en-US" baseline="0" dirty="0" err="1" smtClean="0"/>
              <a:t>huống</a:t>
            </a:r>
            <a:r>
              <a:rPr lang="en-US" baseline="0" dirty="0" smtClean="0"/>
              <a:t>: GV </a:t>
            </a:r>
            <a:r>
              <a:rPr lang="en-US" baseline="0" dirty="0" err="1" smtClean="0"/>
              <a:t>hoặc</a:t>
            </a:r>
            <a:r>
              <a:rPr lang="en-US" baseline="0" dirty="0" smtClean="0"/>
              <a:t> SV</a:t>
            </a:r>
            <a:endParaRPr lang="en-US" dirty="0"/>
          </a:p>
        </p:txBody>
      </p:sp>
      <p:sp>
        <p:nvSpPr>
          <p:cNvPr id="4" name="Slide Number Placeholder 3"/>
          <p:cNvSpPr>
            <a:spLocks noGrp="1"/>
          </p:cNvSpPr>
          <p:nvPr>
            <p:ph type="sldNum" sz="quarter" idx="10"/>
          </p:nvPr>
        </p:nvSpPr>
        <p:spPr/>
        <p:txBody>
          <a:bodyPr/>
          <a:lstStyle/>
          <a:p>
            <a:fld id="{ECB3C138-5E6C-4DF7-B4A4-30518B7E1CA5}" type="slidenum">
              <a:rPr lang="en-US" smtClean="0"/>
              <a:pPr/>
              <a:t>17</a:t>
            </a:fld>
            <a:endParaRPr lang="en-US"/>
          </a:p>
        </p:txBody>
      </p:sp>
    </p:spTree>
    <p:extLst>
      <p:ext uri="{BB962C8B-B14F-4D97-AF65-F5344CB8AC3E}">
        <p14:creationId xmlns:p14="http://schemas.microsoft.com/office/powerpoint/2010/main" val="2925911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Tóm</a:t>
            </a:r>
            <a:r>
              <a:rPr lang="en-US" baseline="0" dirty="0" smtClean="0"/>
              <a:t> </a:t>
            </a:r>
            <a:r>
              <a:rPr lang="en-US" baseline="0" dirty="0" err="1" smtClean="0"/>
              <a:t>tắt</a:t>
            </a:r>
            <a:r>
              <a:rPr lang="en-US" baseline="0" dirty="0" smtClean="0"/>
              <a:t> </a:t>
            </a:r>
            <a:r>
              <a:rPr lang="en-US" baseline="0" dirty="0" err="1" smtClean="0"/>
              <a:t>tình</a:t>
            </a:r>
            <a:r>
              <a:rPr lang="en-US" baseline="0" dirty="0" smtClean="0"/>
              <a:t> </a:t>
            </a:r>
            <a:r>
              <a:rPr lang="en-US" baseline="0" dirty="0" err="1" smtClean="0"/>
              <a:t>huống</a:t>
            </a:r>
            <a:r>
              <a:rPr lang="en-US" baseline="0" dirty="0" smtClean="0"/>
              <a:t>: GV </a:t>
            </a:r>
            <a:r>
              <a:rPr lang="en-US" baseline="0" dirty="0" err="1" smtClean="0"/>
              <a:t>hoặc</a:t>
            </a:r>
            <a:r>
              <a:rPr lang="en-US" baseline="0" dirty="0" smtClean="0"/>
              <a:t> SV</a:t>
            </a:r>
            <a:endParaRPr lang="en-US" dirty="0"/>
          </a:p>
        </p:txBody>
      </p:sp>
      <p:sp>
        <p:nvSpPr>
          <p:cNvPr id="4" name="Slide Number Placeholder 3"/>
          <p:cNvSpPr>
            <a:spLocks noGrp="1"/>
          </p:cNvSpPr>
          <p:nvPr>
            <p:ph type="sldNum" sz="quarter" idx="10"/>
          </p:nvPr>
        </p:nvSpPr>
        <p:spPr/>
        <p:txBody>
          <a:bodyPr/>
          <a:lstStyle/>
          <a:p>
            <a:fld id="{ECB3C138-5E6C-4DF7-B4A4-30518B7E1CA5}" type="slidenum">
              <a:rPr lang="en-US" smtClean="0"/>
              <a:pPr/>
              <a:t>18</a:t>
            </a:fld>
            <a:endParaRPr lang="en-US"/>
          </a:p>
        </p:txBody>
      </p:sp>
    </p:spTree>
    <p:extLst>
      <p:ext uri="{BB962C8B-B14F-4D97-AF65-F5344CB8AC3E}">
        <p14:creationId xmlns:p14="http://schemas.microsoft.com/office/powerpoint/2010/main" val="2925911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Tóm</a:t>
            </a:r>
            <a:r>
              <a:rPr lang="en-US" baseline="0" dirty="0" smtClean="0"/>
              <a:t> </a:t>
            </a:r>
            <a:r>
              <a:rPr lang="en-US" baseline="0" dirty="0" err="1" smtClean="0"/>
              <a:t>tắt</a:t>
            </a:r>
            <a:r>
              <a:rPr lang="en-US" baseline="0" dirty="0" smtClean="0"/>
              <a:t> </a:t>
            </a:r>
            <a:r>
              <a:rPr lang="en-US" baseline="0" dirty="0" err="1" smtClean="0"/>
              <a:t>tình</a:t>
            </a:r>
            <a:r>
              <a:rPr lang="en-US" baseline="0" dirty="0" smtClean="0"/>
              <a:t> </a:t>
            </a:r>
            <a:r>
              <a:rPr lang="en-US" baseline="0" dirty="0" err="1" smtClean="0"/>
              <a:t>huống</a:t>
            </a:r>
            <a:r>
              <a:rPr lang="en-US" baseline="0" dirty="0" smtClean="0"/>
              <a:t>: GV </a:t>
            </a:r>
            <a:r>
              <a:rPr lang="en-US" baseline="0" dirty="0" err="1" smtClean="0"/>
              <a:t>hoặc</a:t>
            </a:r>
            <a:r>
              <a:rPr lang="en-US" baseline="0" dirty="0" smtClean="0"/>
              <a:t> SV</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B3C138-5E6C-4DF7-B4A4-30518B7E1CA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96144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Tóm</a:t>
            </a:r>
            <a:r>
              <a:rPr lang="en-US" baseline="0" dirty="0" smtClean="0"/>
              <a:t> </a:t>
            </a:r>
            <a:r>
              <a:rPr lang="en-US" baseline="0" dirty="0" err="1" smtClean="0"/>
              <a:t>tắt</a:t>
            </a:r>
            <a:r>
              <a:rPr lang="en-US" baseline="0" dirty="0" smtClean="0"/>
              <a:t> </a:t>
            </a:r>
            <a:r>
              <a:rPr lang="en-US" baseline="0" dirty="0" err="1" smtClean="0"/>
              <a:t>tình</a:t>
            </a:r>
            <a:r>
              <a:rPr lang="en-US" baseline="0" dirty="0" smtClean="0"/>
              <a:t> </a:t>
            </a:r>
            <a:r>
              <a:rPr lang="en-US" baseline="0" dirty="0" err="1" smtClean="0"/>
              <a:t>huống</a:t>
            </a:r>
            <a:r>
              <a:rPr lang="en-US" baseline="0" dirty="0" smtClean="0"/>
              <a:t>: GV </a:t>
            </a:r>
            <a:r>
              <a:rPr lang="en-US" baseline="0" dirty="0" err="1" smtClean="0"/>
              <a:t>hoặc</a:t>
            </a:r>
            <a:r>
              <a:rPr lang="en-US" baseline="0" dirty="0" smtClean="0"/>
              <a:t> SV</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B3C138-5E6C-4DF7-B4A4-30518B7E1CA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08246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Tóm</a:t>
            </a:r>
            <a:r>
              <a:rPr lang="en-US" baseline="0" dirty="0" smtClean="0"/>
              <a:t> </a:t>
            </a:r>
            <a:r>
              <a:rPr lang="en-US" baseline="0" dirty="0" err="1" smtClean="0"/>
              <a:t>tắt</a:t>
            </a:r>
            <a:r>
              <a:rPr lang="en-US" baseline="0" dirty="0" smtClean="0"/>
              <a:t> </a:t>
            </a:r>
            <a:r>
              <a:rPr lang="en-US" baseline="0" dirty="0" err="1" smtClean="0"/>
              <a:t>tình</a:t>
            </a:r>
            <a:r>
              <a:rPr lang="en-US" baseline="0" dirty="0" smtClean="0"/>
              <a:t> </a:t>
            </a:r>
            <a:r>
              <a:rPr lang="en-US" baseline="0" dirty="0" err="1" smtClean="0"/>
              <a:t>huống</a:t>
            </a:r>
            <a:r>
              <a:rPr lang="en-US" baseline="0" dirty="0" smtClean="0"/>
              <a:t>: GV </a:t>
            </a:r>
            <a:r>
              <a:rPr lang="en-US" baseline="0" dirty="0" err="1" smtClean="0"/>
              <a:t>hoặc</a:t>
            </a:r>
            <a:r>
              <a:rPr lang="en-US" baseline="0" dirty="0" smtClean="0"/>
              <a:t> SV</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B3C138-5E6C-4DF7-B4A4-30518B7E1CA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4444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err="1" smtClean="0"/>
              <a:t>Chỉ</a:t>
            </a:r>
            <a:r>
              <a:rPr lang="en-US" baseline="0" dirty="0" smtClean="0"/>
              <a:t> </a:t>
            </a:r>
            <a:r>
              <a:rPr lang="en-US" baseline="0" dirty="0" err="1" smtClean="0"/>
              <a:t>ra</a:t>
            </a:r>
            <a:r>
              <a:rPr lang="en-US" baseline="0" dirty="0" smtClean="0"/>
              <a:t> </a:t>
            </a:r>
            <a:r>
              <a:rPr lang="en-US" baseline="0" dirty="0" err="1" smtClean="0"/>
              <a:t>các</a:t>
            </a:r>
            <a:r>
              <a:rPr lang="en-US" baseline="0" dirty="0" smtClean="0"/>
              <a:t> </a:t>
            </a:r>
            <a:r>
              <a:rPr lang="en-US" baseline="0" dirty="0" err="1" smtClean="0"/>
              <a:t>bước</a:t>
            </a:r>
            <a:r>
              <a:rPr lang="en-US" baseline="0" dirty="0" smtClean="0"/>
              <a:t> </a:t>
            </a:r>
            <a:r>
              <a:rPr lang="en-US" baseline="0" dirty="0" err="1" smtClean="0"/>
              <a:t>khó</a:t>
            </a:r>
            <a:r>
              <a:rPr lang="en-US" baseline="0" dirty="0" smtClean="0"/>
              <a:t>, </a:t>
            </a:r>
            <a:r>
              <a:rPr lang="en-US" baseline="0" dirty="0" err="1" smtClean="0"/>
              <a:t>bước</a:t>
            </a:r>
            <a:r>
              <a:rPr lang="en-US" baseline="0" dirty="0" smtClean="0"/>
              <a:t> </a:t>
            </a:r>
            <a:r>
              <a:rPr lang="en-US" baseline="0" dirty="0" err="1" smtClean="0"/>
              <a:t>dễ</a:t>
            </a:r>
            <a:r>
              <a:rPr lang="en-US" baseline="0" dirty="0" smtClean="0"/>
              <a:t> </a:t>
            </a:r>
            <a:r>
              <a:rPr lang="en-US" baseline="0" dirty="0" err="1" smtClean="0"/>
              <a:t>sai</a:t>
            </a:r>
            <a:r>
              <a:rPr lang="en-US" baseline="0" dirty="0" smtClean="0"/>
              <a:t> </a:t>
            </a:r>
            <a:r>
              <a:rPr lang="en-US" baseline="0" dirty="0" err="1" smtClean="0"/>
              <a:t>lỗi</a:t>
            </a:r>
            <a:endParaRPr lang="en-US" baseline="0" dirty="0" smtClean="0"/>
          </a:p>
          <a:p>
            <a:pPr marL="0" indent="0">
              <a:buNone/>
            </a:pPr>
            <a:r>
              <a:rPr lang="en-US" baseline="0" dirty="0" err="1" smtClean="0"/>
              <a:t>Bước</a:t>
            </a:r>
            <a:r>
              <a:rPr lang="en-US" baseline="0" dirty="0" smtClean="0"/>
              <a:t> </a:t>
            </a:r>
            <a:r>
              <a:rPr lang="en-US" baseline="0" dirty="0" err="1" smtClean="0"/>
              <a:t>quan</a:t>
            </a:r>
            <a:r>
              <a:rPr lang="en-US" baseline="0" dirty="0" smtClean="0"/>
              <a:t> </a:t>
            </a:r>
            <a:r>
              <a:rPr lang="en-US" baseline="0" dirty="0" err="1" smtClean="0"/>
              <a:t>trọng</a:t>
            </a:r>
            <a:endParaRPr lang="en-US" dirty="0"/>
          </a:p>
        </p:txBody>
      </p:sp>
      <p:sp>
        <p:nvSpPr>
          <p:cNvPr id="4" name="Slide Number Placeholder 3"/>
          <p:cNvSpPr>
            <a:spLocks noGrp="1"/>
          </p:cNvSpPr>
          <p:nvPr>
            <p:ph type="sldNum" sz="quarter" idx="10"/>
          </p:nvPr>
        </p:nvSpPr>
        <p:spPr/>
        <p:txBody>
          <a:bodyPr/>
          <a:lstStyle/>
          <a:p>
            <a:fld id="{ECB3C138-5E6C-4DF7-B4A4-30518B7E1CA5}" type="slidenum">
              <a:rPr lang="en-US" smtClean="0"/>
              <a:pPr/>
              <a:t>22</a:t>
            </a:fld>
            <a:endParaRPr lang="en-US"/>
          </a:p>
        </p:txBody>
      </p:sp>
    </p:spTree>
    <p:extLst>
      <p:ext uri="{BB962C8B-B14F-4D97-AF65-F5344CB8AC3E}">
        <p14:creationId xmlns:p14="http://schemas.microsoft.com/office/powerpoint/2010/main" val="4240243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err="1" smtClean="0">
                <a:latin typeface="Arial" pitchFamily="34" charset="0"/>
                <a:cs typeface="Arial" pitchFamily="34" charset="0"/>
              </a:rPr>
              <a:t>Đó</a:t>
            </a:r>
            <a:r>
              <a:rPr lang="en-US" sz="1000" baseline="0" dirty="0" smtClean="0">
                <a:latin typeface="Arial" pitchFamily="34" charset="0"/>
                <a:cs typeface="Arial" pitchFamily="34" charset="0"/>
              </a:rPr>
              <a:t> </a:t>
            </a:r>
            <a:r>
              <a:rPr lang="en-US" sz="1000" baseline="0" dirty="0" err="1" smtClean="0">
                <a:latin typeface="Arial" pitchFamily="34" charset="0"/>
                <a:cs typeface="Arial" pitchFamily="34" charset="0"/>
              </a:rPr>
              <a:t>là</a:t>
            </a:r>
            <a:r>
              <a:rPr lang="en-US" sz="1000" baseline="0" dirty="0" smtClean="0">
                <a:latin typeface="Arial" pitchFamily="34" charset="0"/>
                <a:cs typeface="Arial" pitchFamily="34" charset="0"/>
              </a:rPr>
              <a:t> </a:t>
            </a:r>
            <a:r>
              <a:rPr lang="en-US" sz="1000" baseline="0" dirty="0" err="1" smtClean="0">
                <a:latin typeface="Arial" pitchFamily="34" charset="0"/>
                <a:cs typeface="Arial" pitchFamily="34" charset="0"/>
              </a:rPr>
              <a:t>bài</a:t>
            </a:r>
            <a:r>
              <a:rPr lang="en-US" sz="1000" baseline="0" dirty="0" smtClean="0">
                <a:latin typeface="Arial" pitchFamily="34" charset="0"/>
                <a:cs typeface="Arial" pitchFamily="34" charset="0"/>
              </a:rPr>
              <a:t> </a:t>
            </a:r>
            <a:r>
              <a:rPr lang="en-US" sz="1000" baseline="0" dirty="0" err="1" smtClean="0">
                <a:latin typeface="Arial" pitchFamily="34" charset="0"/>
                <a:cs typeface="Arial" pitchFamily="34" charset="0"/>
              </a:rPr>
              <a:t>học</a:t>
            </a:r>
            <a:r>
              <a:rPr lang="en-US" sz="1000" baseline="0" dirty="0" smtClean="0">
                <a:latin typeface="Arial" pitchFamily="34" charset="0"/>
                <a:cs typeface="Arial" pitchFamily="34" charset="0"/>
              </a:rPr>
              <a:t> </a:t>
            </a:r>
            <a:r>
              <a:rPr lang="en-US" sz="1000" baseline="0" dirty="0" err="1" smtClean="0">
                <a:latin typeface="Arial" pitchFamily="34" charset="0"/>
                <a:cs typeface="Arial" pitchFamily="34" charset="0"/>
              </a:rPr>
              <a:t>của</a:t>
            </a:r>
            <a:r>
              <a:rPr lang="en-US" sz="1000" baseline="0" dirty="0" smtClean="0">
                <a:latin typeface="Arial" pitchFamily="34" charset="0"/>
                <a:cs typeface="Arial" pitchFamily="34" charset="0"/>
              </a:rPr>
              <a:t> </a:t>
            </a:r>
            <a:r>
              <a:rPr lang="en-US" sz="1000" baseline="0" dirty="0" err="1" smtClean="0">
                <a:latin typeface="Arial" pitchFamily="34" charset="0"/>
                <a:cs typeface="Arial" pitchFamily="34" charset="0"/>
              </a:rPr>
              <a:t>chúng</a:t>
            </a:r>
            <a:r>
              <a:rPr lang="en-US" sz="1000" baseline="0" dirty="0" smtClean="0">
                <a:latin typeface="Arial" pitchFamily="34" charset="0"/>
                <a:cs typeface="Arial" pitchFamily="34" charset="0"/>
              </a:rPr>
              <a:t> </a:t>
            </a:r>
            <a:r>
              <a:rPr lang="en-US" sz="1000" baseline="0" dirty="0" err="1" smtClean="0">
                <a:latin typeface="Arial" pitchFamily="34" charset="0"/>
                <a:cs typeface="Arial" pitchFamily="34" charset="0"/>
              </a:rPr>
              <a:t>ta</a:t>
            </a:r>
            <a:r>
              <a:rPr lang="en-US" sz="1000" baseline="0" dirty="0" smtClean="0">
                <a:latin typeface="Arial" pitchFamily="34" charset="0"/>
                <a:cs typeface="Arial" pitchFamily="34" charset="0"/>
              </a:rPr>
              <a:t> </a:t>
            </a:r>
            <a:r>
              <a:rPr lang="en-US" sz="1000" baseline="0" dirty="0" err="1" smtClean="0">
                <a:latin typeface="Arial" pitchFamily="34" charset="0"/>
                <a:cs typeface="Arial" pitchFamily="34" charset="0"/>
              </a:rPr>
              <a:t>ngày</a:t>
            </a:r>
            <a:r>
              <a:rPr lang="en-US" sz="1000" baseline="0" dirty="0" smtClean="0">
                <a:latin typeface="Arial" pitchFamily="34" charset="0"/>
                <a:cs typeface="Arial" pitchFamily="34" charset="0"/>
              </a:rPr>
              <a:t> </a:t>
            </a:r>
            <a:r>
              <a:rPr lang="en-US" sz="1000" baseline="0" dirty="0" err="1" smtClean="0">
                <a:latin typeface="Arial" pitchFamily="34" charset="0"/>
                <a:cs typeface="Arial" pitchFamily="34" charset="0"/>
              </a:rPr>
              <a:t>hôm</a:t>
            </a:r>
            <a:r>
              <a:rPr lang="en-US" sz="1000" baseline="0" dirty="0" smtClean="0">
                <a:latin typeface="Arial" pitchFamily="34" charset="0"/>
                <a:cs typeface="Arial" pitchFamily="34" charset="0"/>
              </a:rPr>
              <a:t> nay </a:t>
            </a:r>
            <a:r>
              <a:rPr lang="en-US" sz="1000" baseline="0" dirty="0" err="1" smtClean="0">
                <a:latin typeface="Arial" pitchFamily="34" charset="0"/>
                <a:cs typeface="Arial" pitchFamily="34" charset="0"/>
              </a:rPr>
              <a:t>và</a:t>
            </a:r>
            <a:endParaRPr lang="en-US" sz="10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CB3C138-5E6C-4DF7-B4A4-30518B7E1CA5}" type="slidenum">
              <a:rPr lang="en-US" smtClean="0"/>
              <a:pPr/>
              <a:t>3</a:t>
            </a:fld>
            <a:endParaRPr lang="en-US"/>
          </a:p>
        </p:txBody>
      </p:sp>
    </p:spTree>
    <p:extLst>
      <p:ext uri="{BB962C8B-B14F-4D97-AF65-F5344CB8AC3E}">
        <p14:creationId xmlns:p14="http://schemas.microsoft.com/office/powerpoint/2010/main" val="279466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GV</a:t>
            </a:r>
            <a:r>
              <a:rPr lang="en-US" baseline="0" dirty="0" smtClean="0"/>
              <a:t> </a:t>
            </a:r>
            <a:r>
              <a:rPr lang="en-US" baseline="0" dirty="0" err="1" smtClean="0"/>
              <a:t>giới</a:t>
            </a:r>
            <a:r>
              <a:rPr lang="en-US" baseline="0" dirty="0" smtClean="0"/>
              <a:t> </a:t>
            </a:r>
            <a:r>
              <a:rPr lang="en-US" baseline="0" dirty="0" err="1" smtClean="0"/>
              <a:t>thiệu</a:t>
            </a:r>
            <a:r>
              <a:rPr lang="en-US" baseline="0" dirty="0" smtClean="0"/>
              <a:t> </a:t>
            </a:r>
            <a:r>
              <a:rPr lang="en-US" baseline="0" dirty="0" err="1" smtClean="0"/>
              <a:t>có</a:t>
            </a:r>
            <a:r>
              <a:rPr lang="en-US" baseline="0" dirty="0" smtClean="0"/>
              <a:t> 01 </a:t>
            </a:r>
            <a:r>
              <a:rPr lang="en-US" baseline="0" dirty="0" err="1" smtClean="0"/>
              <a:t>buổi</a:t>
            </a:r>
            <a:r>
              <a:rPr lang="en-US" baseline="0" dirty="0" smtClean="0"/>
              <a:t> </a:t>
            </a:r>
            <a:r>
              <a:rPr lang="en-US" baseline="0" dirty="0" err="1" smtClean="0"/>
              <a:t>để</a:t>
            </a:r>
            <a:r>
              <a:rPr lang="en-US" baseline="0" dirty="0" smtClean="0"/>
              <a:t> </a:t>
            </a:r>
            <a:r>
              <a:rPr lang="en-US" baseline="0" dirty="0" err="1" smtClean="0"/>
              <a:t>thực</a:t>
            </a:r>
            <a:r>
              <a:rPr lang="en-US" baseline="0" dirty="0" smtClean="0"/>
              <a:t> </a:t>
            </a:r>
            <a:r>
              <a:rPr lang="en-US" baseline="0" dirty="0" err="1" smtClean="0"/>
              <a:t>hành</a:t>
            </a:r>
            <a:r>
              <a:rPr lang="en-US" baseline="0" dirty="0" smtClean="0"/>
              <a:t> </a:t>
            </a:r>
            <a:r>
              <a:rPr lang="en-US" baseline="0" dirty="0" err="1" smtClean="0"/>
              <a:t>kỹ</a:t>
            </a:r>
            <a:r>
              <a:rPr lang="en-US" baseline="0" dirty="0" smtClean="0"/>
              <a:t> </a:t>
            </a:r>
            <a:r>
              <a:rPr lang="en-US" baseline="0" dirty="0" err="1" smtClean="0"/>
              <a:t>hơn</a:t>
            </a:r>
            <a:endParaRPr lang="en-US" dirty="0"/>
          </a:p>
        </p:txBody>
      </p:sp>
      <p:sp>
        <p:nvSpPr>
          <p:cNvPr id="4" name="Slide Number Placeholder 3"/>
          <p:cNvSpPr>
            <a:spLocks noGrp="1"/>
          </p:cNvSpPr>
          <p:nvPr>
            <p:ph type="sldNum" sz="quarter" idx="10"/>
          </p:nvPr>
        </p:nvSpPr>
        <p:spPr/>
        <p:txBody>
          <a:bodyPr/>
          <a:lstStyle/>
          <a:p>
            <a:fld id="{ECB3C138-5E6C-4DF7-B4A4-30518B7E1CA5}" type="slidenum">
              <a:rPr lang="en-US" smtClean="0"/>
              <a:pPr/>
              <a:t>23</a:t>
            </a:fld>
            <a:endParaRPr lang="en-US"/>
          </a:p>
        </p:txBody>
      </p:sp>
    </p:spTree>
    <p:extLst>
      <p:ext uri="{BB962C8B-B14F-4D97-AF65-F5344CB8AC3E}">
        <p14:creationId xmlns:p14="http://schemas.microsoft.com/office/powerpoint/2010/main" val="34211412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err="1" smtClean="0"/>
              <a:t>Chỉ</a:t>
            </a:r>
            <a:r>
              <a:rPr lang="en-US" baseline="0" dirty="0" smtClean="0"/>
              <a:t> </a:t>
            </a:r>
            <a:r>
              <a:rPr lang="en-US" baseline="0" dirty="0" err="1" smtClean="0"/>
              <a:t>ra</a:t>
            </a:r>
            <a:r>
              <a:rPr lang="en-US" baseline="0" dirty="0" smtClean="0"/>
              <a:t> </a:t>
            </a:r>
            <a:r>
              <a:rPr lang="en-US" baseline="0" dirty="0" err="1" smtClean="0"/>
              <a:t>các</a:t>
            </a:r>
            <a:r>
              <a:rPr lang="en-US" baseline="0" dirty="0" smtClean="0"/>
              <a:t> </a:t>
            </a:r>
            <a:r>
              <a:rPr lang="en-US" baseline="0" dirty="0" err="1" smtClean="0"/>
              <a:t>bước</a:t>
            </a:r>
            <a:r>
              <a:rPr lang="en-US" baseline="0" dirty="0" smtClean="0"/>
              <a:t> </a:t>
            </a:r>
            <a:r>
              <a:rPr lang="en-US" baseline="0" dirty="0" err="1" smtClean="0"/>
              <a:t>khó</a:t>
            </a:r>
            <a:r>
              <a:rPr lang="en-US" baseline="0" dirty="0" smtClean="0"/>
              <a:t>, </a:t>
            </a:r>
            <a:r>
              <a:rPr lang="en-US" baseline="0" dirty="0" err="1" smtClean="0"/>
              <a:t>bước</a:t>
            </a:r>
            <a:r>
              <a:rPr lang="en-US" baseline="0" dirty="0" smtClean="0"/>
              <a:t> </a:t>
            </a:r>
            <a:r>
              <a:rPr lang="en-US" baseline="0" dirty="0" err="1" smtClean="0"/>
              <a:t>dễ</a:t>
            </a:r>
            <a:r>
              <a:rPr lang="en-US" baseline="0" dirty="0" smtClean="0"/>
              <a:t> </a:t>
            </a:r>
            <a:r>
              <a:rPr lang="en-US" baseline="0" dirty="0" err="1" smtClean="0"/>
              <a:t>sai</a:t>
            </a:r>
            <a:r>
              <a:rPr lang="en-US" baseline="0" dirty="0" smtClean="0"/>
              <a:t> </a:t>
            </a:r>
            <a:r>
              <a:rPr lang="en-US" baseline="0" dirty="0" err="1" smtClean="0"/>
              <a:t>lỗi</a:t>
            </a:r>
            <a:endParaRPr lang="en-US" baseline="0" dirty="0" smtClean="0"/>
          </a:p>
          <a:p>
            <a:pPr marL="0" indent="0">
              <a:buNone/>
            </a:pPr>
            <a:r>
              <a:rPr lang="en-US" baseline="0" dirty="0" err="1" smtClean="0"/>
              <a:t>Bước</a:t>
            </a:r>
            <a:r>
              <a:rPr lang="en-US" baseline="0" dirty="0" smtClean="0"/>
              <a:t> </a:t>
            </a:r>
            <a:r>
              <a:rPr lang="en-US" baseline="0" dirty="0" err="1" smtClean="0"/>
              <a:t>quan</a:t>
            </a:r>
            <a:r>
              <a:rPr lang="en-US" baseline="0" dirty="0" smtClean="0"/>
              <a:t> </a:t>
            </a:r>
            <a:r>
              <a:rPr lang="en-US" baseline="0" dirty="0" err="1" smtClean="0"/>
              <a:t>trọng</a:t>
            </a:r>
            <a:endParaRPr lang="en-US" dirty="0"/>
          </a:p>
        </p:txBody>
      </p:sp>
      <p:sp>
        <p:nvSpPr>
          <p:cNvPr id="4" name="Slide Number Placeholder 3"/>
          <p:cNvSpPr>
            <a:spLocks noGrp="1"/>
          </p:cNvSpPr>
          <p:nvPr>
            <p:ph type="sldNum" sz="quarter" idx="10"/>
          </p:nvPr>
        </p:nvSpPr>
        <p:spPr/>
        <p:txBody>
          <a:bodyPr/>
          <a:lstStyle/>
          <a:p>
            <a:fld id="{ECB3C138-5E6C-4DF7-B4A4-30518B7E1CA5}" type="slidenum">
              <a:rPr lang="en-US" smtClean="0"/>
              <a:pPr/>
              <a:t>30</a:t>
            </a:fld>
            <a:endParaRPr lang="en-US"/>
          </a:p>
        </p:txBody>
      </p:sp>
    </p:spTree>
    <p:extLst>
      <p:ext uri="{BB962C8B-B14F-4D97-AF65-F5344CB8AC3E}">
        <p14:creationId xmlns:p14="http://schemas.microsoft.com/office/powerpoint/2010/main" val="4247743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GV</a:t>
            </a:r>
            <a:r>
              <a:rPr lang="en-US" baseline="0" dirty="0" smtClean="0"/>
              <a:t> </a:t>
            </a:r>
            <a:r>
              <a:rPr lang="en-US" baseline="0" dirty="0" err="1" smtClean="0"/>
              <a:t>giới</a:t>
            </a:r>
            <a:r>
              <a:rPr lang="en-US" baseline="0" dirty="0" smtClean="0"/>
              <a:t> </a:t>
            </a:r>
            <a:r>
              <a:rPr lang="en-US" baseline="0" dirty="0" err="1" smtClean="0"/>
              <a:t>thiệu</a:t>
            </a:r>
            <a:r>
              <a:rPr lang="en-US" baseline="0" dirty="0" smtClean="0"/>
              <a:t> </a:t>
            </a:r>
            <a:r>
              <a:rPr lang="en-US" baseline="0" dirty="0" err="1" smtClean="0"/>
              <a:t>có</a:t>
            </a:r>
            <a:r>
              <a:rPr lang="en-US" baseline="0" dirty="0" smtClean="0"/>
              <a:t> 01 </a:t>
            </a:r>
            <a:r>
              <a:rPr lang="en-US" baseline="0" dirty="0" err="1" smtClean="0"/>
              <a:t>buổi</a:t>
            </a:r>
            <a:r>
              <a:rPr lang="en-US" baseline="0" dirty="0" smtClean="0"/>
              <a:t> </a:t>
            </a:r>
            <a:r>
              <a:rPr lang="en-US" baseline="0" dirty="0" err="1" smtClean="0"/>
              <a:t>để</a:t>
            </a:r>
            <a:r>
              <a:rPr lang="en-US" baseline="0" dirty="0" smtClean="0"/>
              <a:t> </a:t>
            </a:r>
            <a:r>
              <a:rPr lang="en-US" baseline="0" dirty="0" err="1" smtClean="0"/>
              <a:t>thực</a:t>
            </a:r>
            <a:r>
              <a:rPr lang="en-US" baseline="0" dirty="0" smtClean="0"/>
              <a:t> </a:t>
            </a:r>
            <a:r>
              <a:rPr lang="en-US" baseline="0" dirty="0" err="1" smtClean="0"/>
              <a:t>hành</a:t>
            </a:r>
            <a:r>
              <a:rPr lang="en-US" baseline="0" dirty="0" smtClean="0"/>
              <a:t> </a:t>
            </a:r>
            <a:r>
              <a:rPr lang="en-US" baseline="0" dirty="0" err="1" smtClean="0"/>
              <a:t>kỹ</a:t>
            </a:r>
            <a:r>
              <a:rPr lang="en-US" baseline="0" dirty="0" smtClean="0"/>
              <a:t> </a:t>
            </a:r>
            <a:r>
              <a:rPr lang="en-US" baseline="0" dirty="0" err="1" smtClean="0"/>
              <a:t>hơn</a:t>
            </a:r>
            <a:endParaRPr lang="en-US" dirty="0"/>
          </a:p>
        </p:txBody>
      </p:sp>
      <p:sp>
        <p:nvSpPr>
          <p:cNvPr id="4" name="Slide Number Placeholder 3"/>
          <p:cNvSpPr>
            <a:spLocks noGrp="1"/>
          </p:cNvSpPr>
          <p:nvPr>
            <p:ph type="sldNum" sz="quarter" idx="10"/>
          </p:nvPr>
        </p:nvSpPr>
        <p:spPr/>
        <p:txBody>
          <a:bodyPr/>
          <a:lstStyle/>
          <a:p>
            <a:fld id="{ECB3C138-5E6C-4DF7-B4A4-30518B7E1CA5}" type="slidenum">
              <a:rPr lang="en-US" smtClean="0"/>
              <a:pPr/>
              <a:t>31</a:t>
            </a:fld>
            <a:endParaRPr lang="en-US"/>
          </a:p>
        </p:txBody>
      </p:sp>
    </p:spTree>
    <p:extLst>
      <p:ext uri="{BB962C8B-B14F-4D97-AF65-F5344CB8AC3E}">
        <p14:creationId xmlns:p14="http://schemas.microsoft.com/office/powerpoint/2010/main" val="34211412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Trả</a:t>
            </a:r>
            <a:r>
              <a:rPr lang="en-US" baseline="0" dirty="0" smtClean="0"/>
              <a:t> </a:t>
            </a:r>
            <a:r>
              <a:rPr lang="en-US" baseline="0" dirty="0" err="1" smtClean="0"/>
              <a:t>lời</a:t>
            </a:r>
            <a:endParaRPr lang="en-US" dirty="0" smtClean="0"/>
          </a:p>
        </p:txBody>
      </p:sp>
      <p:sp>
        <p:nvSpPr>
          <p:cNvPr id="4" name="Slide Number Placeholder 3"/>
          <p:cNvSpPr>
            <a:spLocks noGrp="1"/>
          </p:cNvSpPr>
          <p:nvPr>
            <p:ph type="sldNum" sz="quarter" idx="10"/>
          </p:nvPr>
        </p:nvSpPr>
        <p:spPr/>
        <p:txBody>
          <a:bodyPr/>
          <a:lstStyle/>
          <a:p>
            <a:fld id="{ECB3C138-5E6C-4DF7-B4A4-30518B7E1CA5}" type="slidenum">
              <a:rPr lang="en-US" smtClean="0"/>
              <a:pPr/>
              <a:t>33</a:t>
            </a:fld>
            <a:endParaRPr lang="en-US"/>
          </a:p>
        </p:txBody>
      </p:sp>
    </p:spTree>
    <p:extLst>
      <p:ext uri="{BB962C8B-B14F-4D97-AF65-F5344CB8AC3E}">
        <p14:creationId xmlns:p14="http://schemas.microsoft.com/office/powerpoint/2010/main" val="3648958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Trả</a:t>
            </a:r>
            <a:r>
              <a:rPr lang="en-US" baseline="0" dirty="0" smtClean="0"/>
              <a:t> </a:t>
            </a:r>
            <a:r>
              <a:rPr lang="en-US" baseline="0" dirty="0" err="1" smtClean="0"/>
              <a:t>lời</a:t>
            </a:r>
            <a:endParaRPr lang="en-US" dirty="0" smtClean="0"/>
          </a:p>
        </p:txBody>
      </p:sp>
      <p:sp>
        <p:nvSpPr>
          <p:cNvPr id="4" name="Slide Number Placeholder 3"/>
          <p:cNvSpPr>
            <a:spLocks noGrp="1"/>
          </p:cNvSpPr>
          <p:nvPr>
            <p:ph type="sldNum" sz="quarter" idx="10"/>
          </p:nvPr>
        </p:nvSpPr>
        <p:spPr/>
        <p:txBody>
          <a:bodyPr/>
          <a:lstStyle/>
          <a:p>
            <a:fld id="{ECB3C138-5E6C-4DF7-B4A4-30518B7E1CA5}" type="slidenum">
              <a:rPr lang="en-US" smtClean="0"/>
              <a:pPr/>
              <a:t>34</a:t>
            </a:fld>
            <a:endParaRPr lang="en-US"/>
          </a:p>
        </p:txBody>
      </p:sp>
    </p:spTree>
    <p:extLst>
      <p:ext uri="{BB962C8B-B14F-4D97-AF65-F5344CB8AC3E}">
        <p14:creationId xmlns:p14="http://schemas.microsoft.com/office/powerpoint/2010/main" val="3648958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Trả</a:t>
            </a:r>
            <a:r>
              <a:rPr lang="en-US" baseline="0" dirty="0" smtClean="0"/>
              <a:t> </a:t>
            </a:r>
            <a:r>
              <a:rPr lang="en-US" baseline="0" dirty="0" err="1" smtClean="0"/>
              <a:t>lời</a:t>
            </a:r>
            <a:endParaRPr lang="en-US" dirty="0" smtClean="0"/>
          </a:p>
        </p:txBody>
      </p:sp>
      <p:sp>
        <p:nvSpPr>
          <p:cNvPr id="4" name="Slide Number Placeholder 3"/>
          <p:cNvSpPr>
            <a:spLocks noGrp="1"/>
          </p:cNvSpPr>
          <p:nvPr>
            <p:ph type="sldNum" sz="quarter" idx="10"/>
          </p:nvPr>
        </p:nvSpPr>
        <p:spPr/>
        <p:txBody>
          <a:bodyPr/>
          <a:lstStyle/>
          <a:p>
            <a:fld id="{ECB3C138-5E6C-4DF7-B4A4-30518B7E1CA5}" type="slidenum">
              <a:rPr lang="en-US" smtClean="0"/>
              <a:pPr/>
              <a:t>35</a:t>
            </a:fld>
            <a:endParaRPr lang="en-US"/>
          </a:p>
        </p:txBody>
      </p:sp>
    </p:spTree>
    <p:extLst>
      <p:ext uri="{BB962C8B-B14F-4D97-AF65-F5344CB8AC3E}">
        <p14:creationId xmlns:p14="http://schemas.microsoft.com/office/powerpoint/2010/main" val="3648958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Trả</a:t>
            </a:r>
            <a:r>
              <a:rPr lang="en-US" baseline="0" dirty="0" smtClean="0"/>
              <a:t> </a:t>
            </a:r>
            <a:r>
              <a:rPr lang="en-US" baseline="0" dirty="0" err="1" smtClean="0"/>
              <a:t>lời</a:t>
            </a:r>
            <a:endParaRPr lang="en-US" dirty="0" smtClean="0"/>
          </a:p>
        </p:txBody>
      </p:sp>
      <p:sp>
        <p:nvSpPr>
          <p:cNvPr id="4" name="Slide Number Placeholder 3"/>
          <p:cNvSpPr>
            <a:spLocks noGrp="1"/>
          </p:cNvSpPr>
          <p:nvPr>
            <p:ph type="sldNum" sz="quarter" idx="10"/>
          </p:nvPr>
        </p:nvSpPr>
        <p:spPr/>
        <p:txBody>
          <a:bodyPr/>
          <a:lstStyle/>
          <a:p>
            <a:fld id="{ECB3C138-5E6C-4DF7-B4A4-30518B7E1CA5}" type="slidenum">
              <a:rPr lang="en-US" smtClean="0"/>
              <a:pPr/>
              <a:t>36</a:t>
            </a:fld>
            <a:endParaRPr lang="en-US"/>
          </a:p>
        </p:txBody>
      </p:sp>
    </p:spTree>
    <p:extLst>
      <p:ext uri="{BB962C8B-B14F-4D97-AF65-F5344CB8AC3E}">
        <p14:creationId xmlns:p14="http://schemas.microsoft.com/office/powerpoint/2010/main" val="3648958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ở </a:t>
            </a:r>
            <a:r>
              <a:rPr lang="en-US" baseline="0" dirty="0" err="1" smtClean="0"/>
              <a:t>bài</a:t>
            </a:r>
            <a:r>
              <a:rPr lang="en-US" baseline="0" dirty="0" smtClean="0"/>
              <a:t> </a:t>
            </a:r>
            <a:r>
              <a:rPr lang="en-US" baseline="0" dirty="0" err="1" smtClean="0"/>
              <a:t>học</a:t>
            </a:r>
            <a:r>
              <a:rPr lang="en-US" baseline="0" dirty="0" smtClean="0"/>
              <a:t> </a:t>
            </a:r>
            <a:r>
              <a:rPr lang="en-US" baseline="0" dirty="0" err="1" smtClean="0"/>
              <a:t>này</a:t>
            </a:r>
            <a:r>
              <a:rPr lang="en-US" baseline="0" dirty="0" smtClean="0"/>
              <a:t> </a:t>
            </a:r>
            <a:r>
              <a:rPr lang="en-US" baseline="0" dirty="0" err="1" smtClean="0"/>
              <a:t>chúng</a:t>
            </a:r>
            <a:r>
              <a:rPr lang="en-US" baseline="0" dirty="0" smtClean="0"/>
              <a:t> </a:t>
            </a:r>
            <a:r>
              <a:rPr lang="en-US" baseline="0" dirty="0" err="1" smtClean="0"/>
              <a:t>ta</a:t>
            </a:r>
            <a:r>
              <a:rPr lang="en-US" baseline="0" dirty="0" smtClean="0"/>
              <a:t> </a:t>
            </a:r>
            <a:r>
              <a:rPr lang="en-US" baseline="0" dirty="0" err="1" smtClean="0"/>
              <a:t>cần</a:t>
            </a:r>
            <a:r>
              <a:rPr lang="en-US" baseline="0" dirty="0" smtClean="0"/>
              <a:t> </a:t>
            </a:r>
            <a:r>
              <a:rPr lang="en-US" baseline="0" dirty="0" err="1" smtClean="0"/>
              <a:t>đạt</a:t>
            </a:r>
            <a:r>
              <a:rPr lang="en-US" baseline="0" dirty="0" smtClean="0"/>
              <a:t> </a:t>
            </a:r>
            <a:r>
              <a:rPr lang="en-US" baseline="0" dirty="0" err="1" smtClean="0"/>
              <a:t>được</a:t>
            </a:r>
            <a:r>
              <a:rPr lang="en-US" baseline="0" dirty="0" smtClean="0"/>
              <a:t> </a:t>
            </a:r>
            <a:r>
              <a:rPr lang="en-US" baseline="0" dirty="0" err="1" smtClean="0"/>
              <a:t>các</a:t>
            </a:r>
            <a:r>
              <a:rPr lang="en-US" baseline="0" dirty="0" smtClean="0"/>
              <a:t> </a:t>
            </a:r>
            <a:r>
              <a:rPr lang="en-US" baseline="0" dirty="0" err="1" smtClean="0"/>
              <a:t>mục</a:t>
            </a:r>
            <a:r>
              <a:rPr lang="en-US" baseline="0" dirty="0" smtClean="0"/>
              <a:t> </a:t>
            </a:r>
            <a:r>
              <a:rPr lang="en-US" baseline="0" dirty="0" err="1" smtClean="0"/>
              <a:t>tiêu</a:t>
            </a:r>
            <a:r>
              <a:rPr lang="en-US" baseline="0" dirty="0" smtClean="0"/>
              <a:t> </a:t>
            </a:r>
            <a:r>
              <a:rPr lang="en-US" baseline="0" dirty="0" err="1" smtClean="0"/>
              <a:t>sau</a:t>
            </a:r>
            <a:r>
              <a:rPr lang="en-US" baseline="0" dirty="0" smtClean="0"/>
              <a:t>: </a:t>
            </a:r>
            <a:r>
              <a:rPr lang="en-US" dirty="0" smtClean="0"/>
              <a:t>SV </a:t>
            </a:r>
            <a:r>
              <a:rPr lang="en-US" dirty="0" err="1" smtClean="0"/>
              <a:t>đọc</a:t>
            </a:r>
            <a:r>
              <a:rPr lang="en-US" dirty="0" smtClean="0"/>
              <a:t>,</a:t>
            </a:r>
            <a:r>
              <a:rPr lang="en-US" baseline="0" dirty="0" smtClean="0"/>
              <a:t> GV </a:t>
            </a:r>
            <a:r>
              <a:rPr lang="en-US" baseline="0" dirty="0" err="1" smtClean="0"/>
              <a:t>tóm</a:t>
            </a:r>
            <a:r>
              <a:rPr lang="en-US" baseline="0" dirty="0" smtClean="0"/>
              <a:t> </a:t>
            </a:r>
            <a:r>
              <a:rPr lang="en-US" baseline="0" dirty="0" err="1" smtClean="0"/>
              <a:t>tắt</a:t>
            </a:r>
            <a:endParaRPr lang="en-US" dirty="0"/>
          </a:p>
        </p:txBody>
      </p:sp>
      <p:sp>
        <p:nvSpPr>
          <p:cNvPr id="4" name="Slide Number Placeholder 3"/>
          <p:cNvSpPr>
            <a:spLocks noGrp="1"/>
          </p:cNvSpPr>
          <p:nvPr>
            <p:ph type="sldNum" sz="quarter" idx="10"/>
          </p:nvPr>
        </p:nvSpPr>
        <p:spPr/>
        <p:txBody>
          <a:bodyPr/>
          <a:lstStyle/>
          <a:p>
            <a:fld id="{ECB3C138-5E6C-4DF7-B4A4-30518B7E1CA5}" type="slidenum">
              <a:rPr lang="en-US" smtClean="0"/>
              <a:pPr/>
              <a:t>4</a:t>
            </a:fld>
            <a:endParaRPr lang="en-US"/>
          </a:p>
        </p:txBody>
      </p:sp>
    </p:spTree>
    <p:extLst>
      <p:ext uri="{BB962C8B-B14F-4D97-AF65-F5344CB8AC3E}">
        <p14:creationId xmlns:p14="http://schemas.microsoft.com/office/powerpoint/2010/main" val="2033627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Trả</a:t>
            </a:r>
            <a:r>
              <a:rPr lang="en-US" baseline="0" dirty="0" smtClean="0"/>
              <a:t> </a:t>
            </a:r>
            <a:r>
              <a:rPr lang="en-US" baseline="0" dirty="0" err="1" smtClean="0"/>
              <a:t>lời</a:t>
            </a:r>
            <a:endParaRPr lang="en-US" dirty="0" smtClean="0"/>
          </a:p>
        </p:txBody>
      </p:sp>
      <p:sp>
        <p:nvSpPr>
          <p:cNvPr id="4" name="Slide Number Placeholder 3"/>
          <p:cNvSpPr>
            <a:spLocks noGrp="1"/>
          </p:cNvSpPr>
          <p:nvPr>
            <p:ph type="sldNum" sz="quarter" idx="10"/>
          </p:nvPr>
        </p:nvSpPr>
        <p:spPr/>
        <p:txBody>
          <a:bodyPr/>
          <a:lstStyle/>
          <a:p>
            <a:fld id="{ECB3C138-5E6C-4DF7-B4A4-30518B7E1CA5}" type="slidenum">
              <a:rPr lang="en-US" smtClean="0"/>
              <a:pPr/>
              <a:t>5</a:t>
            </a:fld>
            <a:endParaRPr lang="en-US"/>
          </a:p>
        </p:txBody>
      </p:sp>
    </p:spTree>
    <p:extLst>
      <p:ext uri="{BB962C8B-B14F-4D97-AF65-F5344CB8AC3E}">
        <p14:creationId xmlns:p14="http://schemas.microsoft.com/office/powerpoint/2010/main" val="3648958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68288" marR="0" lvl="0" indent="-268288"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err="1" smtClean="0">
                <a:solidFill>
                  <a:srgbClr val="0000FF"/>
                </a:solidFill>
                <a:latin typeface="Arial" pitchFamily="34" charset="0"/>
                <a:cs typeface="Arial" pitchFamily="34" charset="0"/>
              </a:rPr>
              <a:t>Làm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cho</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người</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nóng</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lên</a:t>
            </a:r>
            <a:r>
              <a:rPr lang="en-US" sz="1200" dirty="0" smtClean="0">
                <a:solidFill>
                  <a:srgbClr val="0000FF"/>
                </a:solidFill>
                <a:latin typeface="Arial" pitchFamily="34" charset="0"/>
                <a:cs typeface="Arial" pitchFamily="34" charset="0"/>
              </a:rPr>
              <a:t> do </a:t>
            </a:r>
            <a:r>
              <a:rPr lang="en-US" sz="1200" dirty="0" err="1" smtClean="0">
                <a:solidFill>
                  <a:srgbClr val="0000FF"/>
                </a:solidFill>
                <a:latin typeface="Arial" pitchFamily="34" charset="0"/>
                <a:cs typeface="Arial" pitchFamily="34" charset="0"/>
              </a:rPr>
              <a:t>chườm</a:t>
            </a:r>
            <a:r>
              <a:rPr lang="en-US" sz="1200" baseline="0" dirty="0" smtClean="0">
                <a:solidFill>
                  <a:srgbClr val="0000FF"/>
                </a:solidFill>
                <a:latin typeface="Arial" pitchFamily="34" charset="0"/>
                <a:cs typeface="Arial" pitchFamily="34" charset="0"/>
              </a:rPr>
              <a:t> </a:t>
            </a:r>
            <a:r>
              <a:rPr lang="en-US" sz="1200" baseline="0" dirty="0" err="1" smtClean="0">
                <a:solidFill>
                  <a:srgbClr val="0000FF"/>
                </a:solidFill>
                <a:latin typeface="Arial" pitchFamily="34" charset="0"/>
                <a:cs typeface="Arial" pitchFamily="34" charset="0"/>
              </a:rPr>
              <a:t>làm</a:t>
            </a:r>
            <a:r>
              <a:rPr lang="en-US" sz="1200" baseline="0" dirty="0" smtClean="0">
                <a:solidFill>
                  <a:srgbClr val="0000FF"/>
                </a:solidFill>
                <a:latin typeface="Arial" pitchFamily="34" charset="0"/>
                <a:cs typeface="Arial" pitchFamily="34" charset="0"/>
              </a:rPr>
              <a:t> </a:t>
            </a:r>
            <a:r>
              <a:rPr lang="en-US" sz="1200" kern="1200" baseline="0" dirty="0" err="1" smtClean="0">
                <a:solidFill>
                  <a:schemeClr val="tx1"/>
                </a:solidFill>
                <a:latin typeface="+mn-lt"/>
                <a:ea typeface="+mn-ea"/>
                <a:cs typeface="+mn-cs"/>
              </a:rPr>
              <a:t>t</a:t>
            </a:r>
            <a:r>
              <a:rPr lang="en-US" sz="1200" kern="1200" dirty="0" err="1" smtClean="0">
                <a:solidFill>
                  <a:schemeClr val="tx1"/>
                </a:solidFill>
                <a:latin typeface="+mn-lt"/>
                <a:ea typeface="+mn-ea"/>
                <a:cs typeface="+mn-cs"/>
              </a:rPr>
              <a:t>ăng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nhiệt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độ</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của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làm</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nóng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nóng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đỏ</a:t>
            </a:r>
            <a:r>
              <a:rPr lang="en-US" sz="1200" kern="1200" dirty="0" smtClean="0">
                <a:solidFill>
                  <a:schemeClr val="tx1"/>
                </a:solidFill>
                <a:latin typeface="+mn-lt"/>
                <a:ea typeface="+mn-ea"/>
                <a:cs typeface="+mn-cs"/>
              </a:rPr>
              <a:t>. </a:t>
            </a:r>
          </a:p>
          <a:p>
            <a:pPr marL="268288" indent="-268288" algn="l">
              <a:buFont typeface="Wingdings" pitchFamily="2" charset="2"/>
              <a:buChar char="§"/>
            </a:pPr>
            <a:r>
              <a:rPr lang="en-US" sz="1200" dirty="0" err="1" smtClean="0">
                <a:solidFill>
                  <a:srgbClr val="0000FF"/>
                </a:solidFill>
                <a:latin typeface="Arial" pitchFamily="34" charset="0"/>
                <a:cs typeface="Arial" pitchFamily="34" charset="0"/>
              </a:rPr>
              <a:t>Giảm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đau</a:t>
            </a:r>
            <a:r>
              <a:rPr lang="en-US" sz="1200" dirty="0" smtClean="0">
                <a:solidFill>
                  <a:srgbClr val="0000FF"/>
                </a:solidFill>
                <a:latin typeface="Arial" pitchFamily="34" charset="0"/>
                <a:cs typeface="Arial" pitchFamily="34" charset="0"/>
              </a:rPr>
              <a:t> do </a:t>
            </a:r>
            <a:r>
              <a:rPr lang="en-US" sz="1200" dirty="0" err="1" smtClean="0">
                <a:solidFill>
                  <a:srgbClr val="0000FF"/>
                </a:solidFill>
                <a:latin typeface="Arial" pitchFamily="34" charset="0"/>
                <a:cs typeface="Arial" pitchFamily="34" charset="0"/>
              </a:rPr>
              <a:t>sức</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nóng</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làm</a:t>
            </a:r>
            <a:r>
              <a:rPr lang="en-US" sz="1200" dirty="0" smtClean="0">
                <a:solidFill>
                  <a:srgbClr val="0000FF"/>
                </a:solidFill>
                <a:latin typeface="Arial" pitchFamily="34" charset="0"/>
                <a:cs typeface="Arial" pitchFamily="34" charset="0"/>
              </a:rPr>
              <a:t> co </a:t>
            </a:r>
            <a:r>
              <a:rPr lang="en-US" sz="1200" dirty="0" err="1" smtClean="0">
                <a:solidFill>
                  <a:srgbClr val="0000FF"/>
                </a:solidFill>
                <a:latin typeface="Arial" pitchFamily="34" charset="0"/>
                <a:cs typeface="Arial" pitchFamily="34" charset="0"/>
              </a:rPr>
              <a:t>giãn</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dây</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chằng</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mềm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ra</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và</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giảm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tính</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kích</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thích</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của</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dây</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thần</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kinh</a:t>
            </a:r>
            <a:r>
              <a:rPr lang="en-US" sz="1200" dirty="0" smtClean="0">
                <a:solidFill>
                  <a:srgbClr val="0000FF"/>
                </a:solidFill>
                <a:latin typeface="Arial" pitchFamily="34" charset="0"/>
                <a:cs typeface="Arial" pitchFamily="34" charset="0"/>
              </a:rPr>
              <a:t>.</a:t>
            </a:r>
          </a:p>
          <a:p>
            <a:pPr marL="268288" indent="-268288" algn="l">
              <a:buFont typeface="Wingdings" pitchFamily="2" charset="2"/>
              <a:buChar char="§"/>
            </a:pP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Giảm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sự</a:t>
            </a:r>
            <a:r>
              <a:rPr lang="en-US" sz="1200" dirty="0" smtClean="0">
                <a:solidFill>
                  <a:srgbClr val="0000FF"/>
                </a:solidFill>
                <a:latin typeface="Arial" pitchFamily="34" charset="0"/>
                <a:cs typeface="Arial" pitchFamily="34" charset="0"/>
              </a:rPr>
              <a:t> co </a:t>
            </a:r>
            <a:r>
              <a:rPr lang="en-US" sz="1200" dirty="0" err="1" smtClean="0">
                <a:solidFill>
                  <a:srgbClr val="0000FF"/>
                </a:solidFill>
                <a:latin typeface="Arial" pitchFamily="34" charset="0"/>
                <a:cs typeface="Arial" pitchFamily="34" charset="0"/>
              </a:rPr>
              <a:t>thắt</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của</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gân</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cơ</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làm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người</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bệnh</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cảm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giác</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dễ</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chịu</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được</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thư</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giãn</a:t>
            </a:r>
            <a:endParaRPr lang="en-US" sz="1200" dirty="0" smtClean="0">
              <a:solidFill>
                <a:srgbClr val="0000FF"/>
              </a:solidFill>
              <a:latin typeface="Arial" pitchFamily="34" charset="0"/>
              <a:cs typeface="Arial" pitchFamily="34" charset="0"/>
            </a:endParaRPr>
          </a:p>
          <a:p>
            <a:pPr algn="l">
              <a:buFont typeface="Wingdings" pitchFamily="2" charset="2"/>
              <a:buChar char="§"/>
            </a:pPr>
            <a:r>
              <a:rPr lang="en-US" sz="1200" dirty="0" err="1" smtClean="0">
                <a:solidFill>
                  <a:schemeClr val="tx1"/>
                </a:solidFill>
                <a:latin typeface="Arial" pitchFamily="34" charset="0"/>
                <a:cs typeface="Arial" pitchFamily="34" charset="0"/>
              </a:rPr>
              <a:t>Gây</a:t>
            </a:r>
            <a:r>
              <a:rPr lang="en-US" sz="1200" dirty="0" smtClean="0">
                <a:solidFill>
                  <a:schemeClr val="tx1"/>
                </a:solidFill>
                <a:latin typeface="Arial" pitchFamily="34" charset="0"/>
                <a:cs typeface="Arial" pitchFamily="34" charset="0"/>
              </a:rPr>
              <a:t> sung </a:t>
            </a:r>
            <a:r>
              <a:rPr lang="en-US" sz="1200" dirty="0" err="1" smtClean="0">
                <a:solidFill>
                  <a:schemeClr val="tx1"/>
                </a:solidFill>
                <a:latin typeface="Arial" pitchFamily="34" charset="0"/>
                <a:cs typeface="Arial" pitchFamily="34" charset="0"/>
              </a:rPr>
              <a:t>huyết</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cục</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bộ</a:t>
            </a:r>
            <a:r>
              <a:rPr lang="en-US" sz="1200" dirty="0" smtClean="0">
                <a:solidFill>
                  <a:schemeClr val="tx1"/>
                </a:solidFill>
                <a:latin typeface="Arial" pitchFamily="34" charset="0"/>
                <a:cs typeface="Arial" pitchFamily="34" charset="0"/>
              </a:rPr>
              <a:t> (do </a:t>
            </a:r>
            <a:r>
              <a:rPr lang="en-US" sz="1200" dirty="0" err="1" smtClean="0">
                <a:solidFill>
                  <a:schemeClr val="tx1"/>
                </a:solidFill>
                <a:latin typeface="Arial" pitchFamily="34" charset="0"/>
                <a:cs typeface="Arial" pitchFamily="34" charset="0"/>
              </a:rPr>
              <a:t>tăng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cường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sự</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hoạt</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động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của</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tế</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bào</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và</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mô</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kích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thích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sự</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tăng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sinh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trưởng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và</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hồi</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phục</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của</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mô</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mới</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tăng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cường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khả</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năng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thực</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bào</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của</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bạch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cầu</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đồng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thời</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kích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thích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sự</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hấp</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thu</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những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sản</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phẩm</a:t>
            </a:r>
            <a:r>
              <a:rPr lang="en-US" sz="1200" dirty="0" smtClean="0">
                <a:solidFill>
                  <a:schemeClr val="tx1"/>
                </a:solidFill>
                <a:latin typeface="Arial" pitchFamily="34" charset="0"/>
                <a:cs typeface="Arial" pitchFamily="34" charset="0"/>
              </a:rPr>
              <a:t> do </a:t>
            </a:r>
            <a:r>
              <a:rPr lang="en-US" sz="1200" dirty="0" err="1" smtClean="0">
                <a:solidFill>
                  <a:schemeClr val="tx1"/>
                </a:solidFill>
                <a:latin typeface="Arial" pitchFamily="34" charset="0"/>
                <a:cs typeface="Arial" pitchFamily="34" charset="0"/>
              </a:rPr>
              <a:t>quá</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trình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viêm</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sinh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ra</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làm</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đỡ</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viêm</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nề</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chóng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mưng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mủ</a:t>
            </a:r>
            <a:r>
              <a:rPr lang="en-US" sz="1200" dirty="0" smtClean="0">
                <a:solidFill>
                  <a:schemeClr val="tx1"/>
                </a:solidFill>
                <a:latin typeface="Arial" pitchFamily="34" charset="0"/>
                <a:cs typeface="Arial" pitchFamily="34" charset="0"/>
              </a:rPr>
              <a:t>), do </a:t>
            </a:r>
            <a:r>
              <a:rPr lang="en-US" sz="1200" dirty="0" err="1" smtClean="0">
                <a:solidFill>
                  <a:schemeClr val="tx1"/>
                </a:solidFill>
                <a:latin typeface="Arial" pitchFamily="34" charset="0"/>
                <a:cs typeface="Arial" pitchFamily="34" charset="0"/>
              </a:rPr>
              <a:t>đó</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làm</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tăng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tuần</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hoàn</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tại</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chỗ</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giúp</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cho</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quá</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trình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liền</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vết</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thương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được</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nhanh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hơn</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làm</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giảm</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sự</a:t>
            </a:r>
            <a:r>
              <a:rPr lang="en-US" sz="1200" dirty="0" smtClean="0">
                <a:solidFill>
                  <a:schemeClr val="tx1"/>
                </a:solidFill>
                <a:latin typeface="Arial" pitchFamily="34" charset="0"/>
                <a:cs typeface="Arial" pitchFamily="34" charset="0"/>
              </a:rPr>
              <a:t> sung </a:t>
            </a:r>
            <a:r>
              <a:rPr lang="en-US" sz="1200" dirty="0" err="1" smtClean="0">
                <a:solidFill>
                  <a:schemeClr val="tx1"/>
                </a:solidFill>
                <a:latin typeface="Arial" pitchFamily="34" charset="0"/>
                <a:cs typeface="Arial" pitchFamily="34" charset="0"/>
              </a:rPr>
              <a:t>huyết</a:t>
            </a:r>
            <a:r>
              <a:rPr lang="en-US" sz="1200" dirty="0" smtClean="0">
                <a:solidFill>
                  <a:schemeClr val="tx1"/>
                </a:solidFill>
                <a:latin typeface="Arial" pitchFamily="34" charset="0"/>
                <a:cs typeface="Arial" pitchFamily="34" charset="0"/>
              </a:rPr>
              <a:t> ở </a:t>
            </a:r>
            <a:r>
              <a:rPr lang="en-US" sz="1200" dirty="0" err="1" smtClean="0">
                <a:solidFill>
                  <a:schemeClr val="tx1"/>
                </a:solidFill>
                <a:latin typeface="Arial" pitchFamily="34" charset="0"/>
                <a:cs typeface="Arial" pitchFamily="34" charset="0"/>
              </a:rPr>
              <a:t>sâu</a:t>
            </a:r>
            <a:r>
              <a:rPr lang="en-US" sz="1200" dirty="0" smtClean="0">
                <a:solidFill>
                  <a:schemeClr val="tx1"/>
                </a:solidFill>
                <a:latin typeface="Arial" pitchFamily="34" charset="0"/>
                <a:cs typeface="Arial" pitchFamily="34" charset="0"/>
              </a:rPr>
              <a:t>  </a:t>
            </a:r>
          </a:p>
          <a:p>
            <a:endParaRPr lang="en-US" dirty="0"/>
          </a:p>
        </p:txBody>
      </p:sp>
      <p:sp>
        <p:nvSpPr>
          <p:cNvPr id="4" name="Slide Number Placeholder 3"/>
          <p:cNvSpPr>
            <a:spLocks noGrp="1"/>
          </p:cNvSpPr>
          <p:nvPr>
            <p:ph type="sldNum" sz="quarter" idx="10"/>
          </p:nvPr>
        </p:nvSpPr>
        <p:spPr/>
        <p:txBody>
          <a:bodyPr/>
          <a:lstStyle/>
          <a:p>
            <a:fld id="{ECB3C138-5E6C-4DF7-B4A4-30518B7E1CA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Trả</a:t>
            </a:r>
            <a:r>
              <a:rPr lang="en-US" baseline="0" dirty="0" smtClean="0"/>
              <a:t> </a:t>
            </a:r>
            <a:r>
              <a:rPr lang="en-US" baseline="0" dirty="0" err="1" smtClean="0"/>
              <a:t>lời</a:t>
            </a:r>
            <a:endParaRPr lang="en-US" dirty="0" smtClean="0"/>
          </a:p>
        </p:txBody>
      </p:sp>
      <p:sp>
        <p:nvSpPr>
          <p:cNvPr id="4" name="Slide Number Placeholder 3"/>
          <p:cNvSpPr>
            <a:spLocks noGrp="1"/>
          </p:cNvSpPr>
          <p:nvPr>
            <p:ph type="sldNum" sz="quarter" idx="10"/>
          </p:nvPr>
        </p:nvSpPr>
        <p:spPr/>
        <p:txBody>
          <a:bodyPr/>
          <a:lstStyle/>
          <a:p>
            <a:fld id="{ECB3C138-5E6C-4DF7-B4A4-30518B7E1CA5}" type="slidenum">
              <a:rPr lang="en-US" smtClean="0"/>
              <a:pPr/>
              <a:t>7</a:t>
            </a:fld>
            <a:endParaRPr lang="en-US"/>
          </a:p>
        </p:txBody>
      </p:sp>
    </p:spTree>
    <p:extLst>
      <p:ext uri="{BB962C8B-B14F-4D97-AF65-F5344CB8AC3E}">
        <p14:creationId xmlns:p14="http://schemas.microsoft.com/office/powerpoint/2010/main" val="3648958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68288" marR="0" lvl="0" indent="-268288"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dirty="0" err="1" smtClean="0">
                <a:solidFill>
                  <a:srgbClr val="0000FF"/>
                </a:solidFill>
                <a:latin typeface="Arial" pitchFamily="34" charset="0"/>
                <a:cs typeface="Arial" pitchFamily="34" charset="0"/>
              </a:rPr>
              <a:t>Làm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cho</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người</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nóng</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lên</a:t>
            </a:r>
            <a:r>
              <a:rPr lang="en-US" sz="1200" dirty="0" smtClean="0">
                <a:solidFill>
                  <a:srgbClr val="0000FF"/>
                </a:solidFill>
                <a:latin typeface="Arial" pitchFamily="34" charset="0"/>
                <a:cs typeface="Arial" pitchFamily="34" charset="0"/>
              </a:rPr>
              <a:t> do </a:t>
            </a:r>
            <a:r>
              <a:rPr lang="en-US" sz="1200" dirty="0" err="1" smtClean="0">
                <a:solidFill>
                  <a:srgbClr val="0000FF"/>
                </a:solidFill>
                <a:latin typeface="Arial" pitchFamily="34" charset="0"/>
                <a:cs typeface="Arial" pitchFamily="34" charset="0"/>
              </a:rPr>
              <a:t>chườm</a:t>
            </a:r>
            <a:r>
              <a:rPr lang="en-US" sz="1200" baseline="0" dirty="0" smtClean="0">
                <a:solidFill>
                  <a:srgbClr val="0000FF"/>
                </a:solidFill>
                <a:latin typeface="Arial" pitchFamily="34" charset="0"/>
                <a:cs typeface="Arial" pitchFamily="34" charset="0"/>
              </a:rPr>
              <a:t> </a:t>
            </a:r>
            <a:r>
              <a:rPr lang="en-US" sz="1200" baseline="0" dirty="0" err="1" smtClean="0">
                <a:solidFill>
                  <a:srgbClr val="0000FF"/>
                </a:solidFill>
                <a:latin typeface="Arial" pitchFamily="34" charset="0"/>
                <a:cs typeface="Arial" pitchFamily="34" charset="0"/>
              </a:rPr>
              <a:t>làm</a:t>
            </a:r>
            <a:r>
              <a:rPr lang="en-US" sz="1200" baseline="0" dirty="0" smtClean="0">
                <a:solidFill>
                  <a:srgbClr val="0000FF"/>
                </a:solidFill>
                <a:latin typeface="Arial" pitchFamily="34" charset="0"/>
                <a:cs typeface="Arial" pitchFamily="34" charset="0"/>
              </a:rPr>
              <a:t> </a:t>
            </a:r>
            <a:r>
              <a:rPr lang="en-US" sz="1200" kern="1200" baseline="0" dirty="0" err="1" smtClean="0">
                <a:solidFill>
                  <a:schemeClr val="tx1"/>
                </a:solidFill>
                <a:latin typeface="+mn-lt"/>
                <a:ea typeface="+mn-ea"/>
                <a:cs typeface="+mn-cs"/>
              </a:rPr>
              <a:t>t</a:t>
            </a:r>
            <a:r>
              <a:rPr lang="en-US" sz="1200" kern="1200" dirty="0" err="1" smtClean="0">
                <a:solidFill>
                  <a:schemeClr val="tx1"/>
                </a:solidFill>
                <a:latin typeface="+mn-lt"/>
                <a:ea typeface="+mn-ea"/>
                <a:cs typeface="+mn-cs"/>
              </a:rPr>
              <a:t>ăng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nhiệt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độ</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của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làm</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nóng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nóng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đỏ</a:t>
            </a:r>
            <a:r>
              <a:rPr lang="en-US" sz="1200" kern="1200" dirty="0" smtClean="0">
                <a:solidFill>
                  <a:schemeClr val="tx1"/>
                </a:solidFill>
                <a:latin typeface="+mn-lt"/>
                <a:ea typeface="+mn-ea"/>
                <a:cs typeface="+mn-cs"/>
              </a:rPr>
              <a:t>. </a:t>
            </a:r>
          </a:p>
          <a:p>
            <a:pPr marL="268288" indent="-268288" algn="l">
              <a:buFont typeface="Wingdings" pitchFamily="2" charset="2"/>
              <a:buChar char="§"/>
            </a:pPr>
            <a:r>
              <a:rPr lang="en-US" sz="1200" dirty="0" err="1" smtClean="0">
                <a:solidFill>
                  <a:srgbClr val="0000FF"/>
                </a:solidFill>
                <a:latin typeface="Arial" pitchFamily="34" charset="0"/>
                <a:cs typeface="Arial" pitchFamily="34" charset="0"/>
              </a:rPr>
              <a:t>Giảm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đau</a:t>
            </a:r>
            <a:r>
              <a:rPr lang="en-US" sz="1200" dirty="0" smtClean="0">
                <a:solidFill>
                  <a:srgbClr val="0000FF"/>
                </a:solidFill>
                <a:latin typeface="Arial" pitchFamily="34" charset="0"/>
                <a:cs typeface="Arial" pitchFamily="34" charset="0"/>
              </a:rPr>
              <a:t> do </a:t>
            </a:r>
            <a:r>
              <a:rPr lang="en-US" sz="1200" dirty="0" err="1" smtClean="0">
                <a:solidFill>
                  <a:srgbClr val="0000FF"/>
                </a:solidFill>
                <a:latin typeface="Arial" pitchFamily="34" charset="0"/>
                <a:cs typeface="Arial" pitchFamily="34" charset="0"/>
              </a:rPr>
              <a:t>sức</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nóng</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làm</a:t>
            </a:r>
            <a:r>
              <a:rPr lang="en-US" sz="1200" dirty="0" smtClean="0">
                <a:solidFill>
                  <a:srgbClr val="0000FF"/>
                </a:solidFill>
                <a:latin typeface="Arial" pitchFamily="34" charset="0"/>
                <a:cs typeface="Arial" pitchFamily="34" charset="0"/>
              </a:rPr>
              <a:t> co </a:t>
            </a:r>
            <a:r>
              <a:rPr lang="en-US" sz="1200" dirty="0" err="1" smtClean="0">
                <a:solidFill>
                  <a:srgbClr val="0000FF"/>
                </a:solidFill>
                <a:latin typeface="Arial" pitchFamily="34" charset="0"/>
                <a:cs typeface="Arial" pitchFamily="34" charset="0"/>
              </a:rPr>
              <a:t>giãn</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dây</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chằng</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mềm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ra</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và</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giảm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tính</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kích</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thích</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của</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dây</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thần</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kinh</a:t>
            </a:r>
            <a:r>
              <a:rPr lang="en-US" sz="1200" dirty="0" smtClean="0">
                <a:solidFill>
                  <a:srgbClr val="0000FF"/>
                </a:solidFill>
                <a:latin typeface="Arial" pitchFamily="34" charset="0"/>
                <a:cs typeface="Arial" pitchFamily="34" charset="0"/>
              </a:rPr>
              <a:t>.</a:t>
            </a:r>
          </a:p>
          <a:p>
            <a:pPr marL="268288" indent="-268288" algn="l">
              <a:buFont typeface="Wingdings" pitchFamily="2" charset="2"/>
              <a:buChar char="§"/>
            </a:pP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Giảm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sự</a:t>
            </a:r>
            <a:r>
              <a:rPr lang="en-US" sz="1200" dirty="0" smtClean="0">
                <a:solidFill>
                  <a:srgbClr val="0000FF"/>
                </a:solidFill>
                <a:latin typeface="Arial" pitchFamily="34" charset="0"/>
                <a:cs typeface="Arial" pitchFamily="34" charset="0"/>
              </a:rPr>
              <a:t> co </a:t>
            </a:r>
            <a:r>
              <a:rPr lang="en-US" sz="1200" dirty="0" err="1" smtClean="0">
                <a:solidFill>
                  <a:srgbClr val="0000FF"/>
                </a:solidFill>
                <a:latin typeface="Arial" pitchFamily="34" charset="0"/>
                <a:cs typeface="Arial" pitchFamily="34" charset="0"/>
              </a:rPr>
              <a:t>thắt</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của</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gân</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cơ</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làm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người</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bệnh</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cảm</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giác</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dễ</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chịu</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được</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thư</a:t>
            </a:r>
            <a:r>
              <a:rPr lang="en-US" sz="1200" dirty="0" smtClean="0">
                <a:solidFill>
                  <a:srgbClr val="0000FF"/>
                </a:solidFill>
                <a:latin typeface="Arial" pitchFamily="34" charset="0"/>
                <a:cs typeface="Arial" pitchFamily="34" charset="0"/>
              </a:rPr>
              <a:t> </a:t>
            </a:r>
            <a:r>
              <a:rPr lang="en-US" sz="1200" dirty="0" err="1" smtClean="0">
                <a:solidFill>
                  <a:srgbClr val="0000FF"/>
                </a:solidFill>
                <a:latin typeface="Arial" pitchFamily="34" charset="0"/>
                <a:cs typeface="Arial" pitchFamily="34" charset="0"/>
              </a:rPr>
              <a:t>giãn</a:t>
            </a:r>
            <a:endParaRPr lang="en-US" sz="1200" dirty="0" smtClean="0">
              <a:solidFill>
                <a:srgbClr val="0000FF"/>
              </a:solidFill>
              <a:latin typeface="Arial" pitchFamily="34" charset="0"/>
              <a:cs typeface="Arial" pitchFamily="34" charset="0"/>
            </a:endParaRPr>
          </a:p>
          <a:p>
            <a:pPr algn="l">
              <a:buFont typeface="Wingdings" pitchFamily="2" charset="2"/>
              <a:buChar char="§"/>
            </a:pPr>
            <a:r>
              <a:rPr lang="en-US" sz="1200" dirty="0" err="1" smtClean="0">
                <a:solidFill>
                  <a:schemeClr val="tx1"/>
                </a:solidFill>
                <a:latin typeface="Arial" pitchFamily="34" charset="0"/>
                <a:cs typeface="Arial" pitchFamily="34" charset="0"/>
              </a:rPr>
              <a:t>Gây</a:t>
            </a:r>
            <a:r>
              <a:rPr lang="en-US" sz="1200" dirty="0" smtClean="0">
                <a:solidFill>
                  <a:schemeClr val="tx1"/>
                </a:solidFill>
                <a:latin typeface="Arial" pitchFamily="34" charset="0"/>
                <a:cs typeface="Arial" pitchFamily="34" charset="0"/>
              </a:rPr>
              <a:t> sung </a:t>
            </a:r>
            <a:r>
              <a:rPr lang="en-US" sz="1200" dirty="0" err="1" smtClean="0">
                <a:solidFill>
                  <a:schemeClr val="tx1"/>
                </a:solidFill>
                <a:latin typeface="Arial" pitchFamily="34" charset="0"/>
                <a:cs typeface="Arial" pitchFamily="34" charset="0"/>
              </a:rPr>
              <a:t>huyết</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cục</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bộ</a:t>
            </a:r>
            <a:r>
              <a:rPr lang="en-US" sz="1200" dirty="0" smtClean="0">
                <a:solidFill>
                  <a:schemeClr val="tx1"/>
                </a:solidFill>
                <a:latin typeface="Arial" pitchFamily="34" charset="0"/>
                <a:cs typeface="Arial" pitchFamily="34" charset="0"/>
              </a:rPr>
              <a:t> (do </a:t>
            </a:r>
            <a:r>
              <a:rPr lang="en-US" sz="1200" dirty="0" err="1" smtClean="0">
                <a:solidFill>
                  <a:schemeClr val="tx1"/>
                </a:solidFill>
                <a:latin typeface="Arial" pitchFamily="34" charset="0"/>
                <a:cs typeface="Arial" pitchFamily="34" charset="0"/>
              </a:rPr>
              <a:t>tăng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cường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sự</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hoạt</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động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của</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tế</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bào</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và</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mô</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kích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thích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sự</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tăng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sinh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trưởng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và</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hồi</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phục</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của</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mô</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mới</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tăng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cường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khả</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năng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thực</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bào</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của</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bạch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cầu</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đồng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thời</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kích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thích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sự</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hấp</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thu</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những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sản</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phẩm</a:t>
            </a:r>
            <a:r>
              <a:rPr lang="en-US" sz="1200" dirty="0" smtClean="0">
                <a:solidFill>
                  <a:schemeClr val="tx1"/>
                </a:solidFill>
                <a:latin typeface="Arial" pitchFamily="34" charset="0"/>
                <a:cs typeface="Arial" pitchFamily="34" charset="0"/>
              </a:rPr>
              <a:t> do </a:t>
            </a:r>
            <a:r>
              <a:rPr lang="en-US" sz="1200" dirty="0" err="1" smtClean="0">
                <a:solidFill>
                  <a:schemeClr val="tx1"/>
                </a:solidFill>
                <a:latin typeface="Arial" pitchFamily="34" charset="0"/>
                <a:cs typeface="Arial" pitchFamily="34" charset="0"/>
              </a:rPr>
              <a:t>quá</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trình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viêm</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sinh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ra</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làm</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đỡ</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viêm</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nề</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chóng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mưng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mủ</a:t>
            </a:r>
            <a:r>
              <a:rPr lang="en-US" sz="1200" dirty="0" smtClean="0">
                <a:solidFill>
                  <a:schemeClr val="tx1"/>
                </a:solidFill>
                <a:latin typeface="Arial" pitchFamily="34" charset="0"/>
                <a:cs typeface="Arial" pitchFamily="34" charset="0"/>
              </a:rPr>
              <a:t>), do </a:t>
            </a:r>
            <a:r>
              <a:rPr lang="en-US" sz="1200" dirty="0" err="1" smtClean="0">
                <a:solidFill>
                  <a:schemeClr val="tx1"/>
                </a:solidFill>
                <a:latin typeface="Arial" pitchFamily="34" charset="0"/>
                <a:cs typeface="Arial" pitchFamily="34" charset="0"/>
              </a:rPr>
              <a:t>đó</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làm</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tăng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tuần</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hoàn</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tại</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chỗ</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giúp</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cho</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quá</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trình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liền</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vết</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thương</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được</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nhanh</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hơn</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làm</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giảm</a:t>
            </a:r>
            <a:r>
              <a:rPr lang="en-US" sz="1200" dirty="0" smtClean="0">
                <a:solidFill>
                  <a:schemeClr val="tx1"/>
                </a:solidFill>
                <a:latin typeface="Arial" pitchFamily="34" charset="0"/>
                <a:cs typeface="Arial" pitchFamily="34" charset="0"/>
              </a:rPr>
              <a:t> </a:t>
            </a:r>
            <a:r>
              <a:rPr lang="en-US" sz="1200" dirty="0" err="1" smtClean="0">
                <a:solidFill>
                  <a:schemeClr val="tx1"/>
                </a:solidFill>
                <a:latin typeface="Arial" pitchFamily="34" charset="0"/>
                <a:cs typeface="Arial" pitchFamily="34" charset="0"/>
              </a:rPr>
              <a:t>sự</a:t>
            </a:r>
            <a:r>
              <a:rPr lang="en-US" sz="1200" dirty="0" smtClean="0">
                <a:solidFill>
                  <a:schemeClr val="tx1"/>
                </a:solidFill>
                <a:latin typeface="Arial" pitchFamily="34" charset="0"/>
                <a:cs typeface="Arial" pitchFamily="34" charset="0"/>
              </a:rPr>
              <a:t> sung </a:t>
            </a:r>
            <a:r>
              <a:rPr lang="en-US" sz="1200" dirty="0" err="1" smtClean="0">
                <a:solidFill>
                  <a:schemeClr val="tx1"/>
                </a:solidFill>
                <a:latin typeface="Arial" pitchFamily="34" charset="0"/>
                <a:cs typeface="Arial" pitchFamily="34" charset="0"/>
              </a:rPr>
              <a:t>huyết</a:t>
            </a:r>
            <a:r>
              <a:rPr lang="en-US" sz="1200" dirty="0" smtClean="0">
                <a:solidFill>
                  <a:schemeClr val="tx1"/>
                </a:solidFill>
                <a:latin typeface="Arial" pitchFamily="34" charset="0"/>
                <a:cs typeface="Arial" pitchFamily="34" charset="0"/>
              </a:rPr>
              <a:t> ở </a:t>
            </a:r>
            <a:r>
              <a:rPr lang="en-US" sz="1200" dirty="0" err="1" smtClean="0">
                <a:solidFill>
                  <a:schemeClr val="tx1"/>
                </a:solidFill>
                <a:latin typeface="Arial" pitchFamily="34" charset="0"/>
                <a:cs typeface="Arial" pitchFamily="34" charset="0"/>
              </a:rPr>
              <a:t>sâu</a:t>
            </a:r>
            <a:r>
              <a:rPr lang="en-US" sz="1200" dirty="0" smtClean="0">
                <a:solidFill>
                  <a:schemeClr val="tx1"/>
                </a:solidFill>
                <a:latin typeface="Arial" pitchFamily="34" charset="0"/>
                <a:cs typeface="Arial" pitchFamily="34" charset="0"/>
              </a:rPr>
              <a:t>  </a:t>
            </a:r>
          </a:p>
          <a:p>
            <a:endParaRPr lang="en-US" dirty="0"/>
          </a:p>
        </p:txBody>
      </p:sp>
      <p:sp>
        <p:nvSpPr>
          <p:cNvPr id="4" name="Slide Number Placeholder 3"/>
          <p:cNvSpPr>
            <a:spLocks noGrp="1"/>
          </p:cNvSpPr>
          <p:nvPr>
            <p:ph type="sldNum" sz="quarter" idx="10"/>
          </p:nvPr>
        </p:nvSpPr>
        <p:spPr/>
        <p:txBody>
          <a:bodyPr/>
          <a:lstStyle/>
          <a:p>
            <a:fld id="{ECB3C138-5E6C-4DF7-B4A4-30518B7E1CA5}"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Trả</a:t>
            </a:r>
            <a:r>
              <a:rPr lang="en-US" baseline="0" dirty="0" smtClean="0"/>
              <a:t> </a:t>
            </a:r>
            <a:r>
              <a:rPr lang="en-US" baseline="0" dirty="0" err="1" smtClean="0"/>
              <a:t>lời</a:t>
            </a:r>
            <a:endParaRPr lang="en-US" dirty="0" smtClean="0"/>
          </a:p>
        </p:txBody>
      </p:sp>
      <p:sp>
        <p:nvSpPr>
          <p:cNvPr id="4" name="Slide Number Placeholder 3"/>
          <p:cNvSpPr>
            <a:spLocks noGrp="1"/>
          </p:cNvSpPr>
          <p:nvPr>
            <p:ph type="sldNum" sz="quarter" idx="10"/>
          </p:nvPr>
        </p:nvSpPr>
        <p:spPr/>
        <p:txBody>
          <a:bodyPr/>
          <a:lstStyle/>
          <a:p>
            <a:fld id="{ECB3C138-5E6C-4DF7-B4A4-30518B7E1CA5}" type="slidenum">
              <a:rPr lang="en-US" smtClean="0"/>
              <a:pPr/>
              <a:t>11</a:t>
            </a:fld>
            <a:endParaRPr lang="en-US"/>
          </a:p>
        </p:txBody>
      </p:sp>
    </p:spTree>
    <p:extLst>
      <p:ext uri="{BB962C8B-B14F-4D97-AF65-F5344CB8AC3E}">
        <p14:creationId xmlns:p14="http://schemas.microsoft.com/office/powerpoint/2010/main" val="3648958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gn="l">
              <a:buFont typeface="Wingdings" pitchFamily="2" charset="2"/>
              <a:buChar char="§"/>
            </a:pPr>
            <a:endParaRPr lang="en-US" sz="120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CB3C138-5E6C-4DF7-B4A4-30518B7E1CA5}" type="slidenum">
              <a:rPr lang="en-US" smtClean="0"/>
              <a:pPr/>
              <a:t>12</a:t>
            </a:fld>
            <a:endParaRPr lang="en-US"/>
          </a:p>
        </p:txBody>
      </p:sp>
    </p:spTree>
    <p:extLst>
      <p:ext uri="{BB962C8B-B14F-4D97-AF65-F5344CB8AC3E}">
        <p14:creationId xmlns:p14="http://schemas.microsoft.com/office/powerpoint/2010/main" val="278207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E99898-BF0B-452F-949E-F5EA7B9692BD}"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F65A9-22AB-466A-842E-C5BF9E56D9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327296-8EB9-4A83-9B7D-1FAD224A2D3F}"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F65A9-22AB-466A-842E-C5BF9E56D9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58466-BBE2-41C9-A724-31A3582D4DBC}"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F65A9-22AB-466A-842E-C5BF9E56D9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99261-1394-4555-BBA7-442818D6426F}"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F65A9-22AB-466A-842E-C5BF9E56D9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D056FA-0A51-4061-B6CE-B6B3D3D787F6}"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F65A9-22AB-466A-842E-C5BF9E56D9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31F226-3400-48E0-8742-40FCECF57D93}" type="datetime1">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F65A9-22AB-466A-842E-C5BF9E56D9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3E3468-9202-42B6-A194-39C56505978E}" type="datetime1">
              <a:rPr lang="en-US" smtClean="0"/>
              <a:pPr/>
              <a:t>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AF65A9-22AB-466A-842E-C5BF9E56D9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026450-3CC8-4EF4-B8BB-C6F944E0A899}" type="datetime1">
              <a:rPr lang="en-US" smtClean="0"/>
              <a:pPr/>
              <a:t>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F65A9-22AB-466A-842E-C5BF9E56D9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21425-8828-4929-A6F1-5F01384B68BB}" type="datetime1">
              <a:rPr lang="en-US" smtClean="0"/>
              <a:pPr/>
              <a:t>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AF65A9-22AB-466A-842E-C5BF9E56D9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E5394-349D-47D2-9264-649946AA2DBF}" type="datetime1">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F65A9-22AB-466A-842E-C5BF9E56D9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FB5D4-5091-425D-900F-0F97A2661A12}" type="datetime1">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F65A9-22AB-466A-842E-C5BF9E56D9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C855302-2A34-4896-B138-5BC89EBB2B39}" type="datetime1">
              <a:rPr lang="en-US" smtClean="0"/>
              <a:pPr/>
              <a:t>6/10/2020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EAF65A9-22AB-466A-842E-C5BF9E56D9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TRƯỜNG CAO ĐẲNG Y TẾ BẠCH MAI</a:t>
            </a:r>
            <a:endParaRPr lang="en-US" sz="2800" b="1" dirty="0">
              <a:solidFill>
                <a:schemeClr val="bg1"/>
              </a:solidFill>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304800" y="628650"/>
            <a:ext cx="8458200" cy="4286250"/>
          </a:xfrm>
        </p:spPr>
        <p:txBody>
          <a:bodyPr>
            <a:normAutofit/>
          </a:bodyPr>
          <a:lstStyle/>
          <a:p>
            <a:endParaRPr lang="en-US" b="1" dirty="0" smtClean="0">
              <a:solidFill>
                <a:srgbClr val="0070C0"/>
              </a:solidFill>
              <a:latin typeface="Tahoma" pitchFamily="34" charset="0"/>
              <a:ea typeface="Tahoma" pitchFamily="34" charset="0"/>
              <a:cs typeface="Tahoma" pitchFamily="34" charset="0"/>
            </a:endParaRPr>
          </a:p>
          <a:p>
            <a:r>
              <a:rPr lang="en-US" sz="3600" b="1" dirty="0" smtClean="0">
                <a:solidFill>
                  <a:srgbClr val="0000FF"/>
                </a:solidFill>
                <a:latin typeface="Tahoma" pitchFamily="34" charset="0"/>
                <a:ea typeface="Tahoma" pitchFamily="34" charset="0"/>
                <a:cs typeface="Tahoma" pitchFamily="34" charset="0"/>
              </a:rPr>
              <a:t> </a:t>
            </a:r>
            <a:endParaRPr lang="en-US" b="1" dirty="0">
              <a:solidFill>
                <a:srgbClr val="FF0000"/>
              </a:solidFill>
              <a:latin typeface="Times New Roman" pitchFamily="18" charset="0"/>
              <a:ea typeface="Tahoma" pitchFamily="34" charset="0"/>
              <a:cs typeface="Times New Roman" pitchFamily="18" charset="0"/>
            </a:endParaRPr>
          </a:p>
        </p:txBody>
      </p:sp>
      <p:sp>
        <p:nvSpPr>
          <p:cNvPr id="7" name="Subtitle 2"/>
          <p:cNvSpPr txBox="1">
            <a:spLocks/>
          </p:cNvSpPr>
          <p:nvPr/>
        </p:nvSpPr>
        <p:spPr>
          <a:xfrm>
            <a:off x="0" y="685800"/>
            <a:ext cx="9144000" cy="51435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rgbClr val="FF0000"/>
              </a:solidFill>
              <a:effectLst/>
              <a:uLnTx/>
              <a:uFillTx/>
              <a:latin typeface="Tahoma" pitchFamily="34" charset="0"/>
              <a:ea typeface="Tahoma" pitchFamily="34" charset="0"/>
              <a:cs typeface="Tahoma" pitchFamily="34" charset="0"/>
            </a:endParaRPr>
          </a:p>
        </p:txBody>
      </p:sp>
      <p:sp>
        <p:nvSpPr>
          <p:cNvPr id="8" name="Subtitle 2"/>
          <p:cNvSpPr txBox="1">
            <a:spLocks/>
          </p:cNvSpPr>
          <p:nvPr/>
        </p:nvSpPr>
        <p:spPr>
          <a:xfrm>
            <a:off x="381000" y="1200150"/>
            <a:ext cx="8382000" cy="3543300"/>
          </a:xfrm>
          <a:prstGeom prst="rect">
            <a:avLst/>
          </a:prstGeom>
        </p:spPr>
        <p:txBody>
          <a:bodyPr vert="horz" lIns="91440" tIns="45720" rIns="91440" bIns="45720" rtlCol="0">
            <a:noAutofit/>
          </a:bodyPr>
          <a:lstStyle/>
          <a:p>
            <a:pPr lvl="2" algn="just">
              <a:spcBef>
                <a:spcPct val="20000"/>
              </a:spcBef>
              <a:buFont typeface="Wingdings" pitchFamily="2" charset="2"/>
              <a:buChar char="ü"/>
            </a:pPr>
            <a:endParaRPr kumimoji="0" lang="en-US" sz="3200" i="0" u="none" strike="noStrike" kern="1200" cap="none" spc="0" normalizeH="0" baseline="0" noProof="0" dirty="0" smtClean="0">
              <a:ln>
                <a:noFill/>
              </a:ln>
              <a:effectLst/>
              <a:uLnTx/>
              <a:uFillTx/>
              <a:latin typeface="Times New Roman" pitchFamily="18" charset="0"/>
              <a:ea typeface="Tahoma" pitchFamily="34" charset="0"/>
              <a:cs typeface="Times New Roman" pitchFamily="18" charset="0"/>
            </a:endParaRPr>
          </a:p>
        </p:txBody>
      </p:sp>
      <p:sp>
        <p:nvSpPr>
          <p:cNvPr id="9" name="Subtitle 2"/>
          <p:cNvSpPr txBox="1">
            <a:spLocks/>
          </p:cNvSpPr>
          <p:nvPr/>
        </p:nvSpPr>
        <p:spPr>
          <a:xfrm>
            <a:off x="228600" y="1143000"/>
            <a:ext cx="8686800" cy="37719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rgbClr val="0070C0"/>
              </a:solidFill>
              <a:effectLst/>
              <a:uLnTx/>
              <a:uFillTx/>
              <a:latin typeface="Times New Roman" pitchFamily="18" charset="0"/>
              <a:ea typeface="Tahoma" pitchFamily="34" charset="0"/>
              <a:cs typeface="Times New Roman" pitchFamily="18" charset="0"/>
            </a:endParaRPr>
          </a:p>
        </p:txBody>
      </p:sp>
      <p:sp>
        <p:nvSpPr>
          <p:cNvPr id="11" name="Subtitle 2"/>
          <p:cNvSpPr txBox="1">
            <a:spLocks/>
          </p:cNvSpPr>
          <p:nvPr/>
        </p:nvSpPr>
        <p:spPr>
          <a:xfrm>
            <a:off x="228600" y="1143000"/>
            <a:ext cx="8686800" cy="3829050"/>
          </a:xfrm>
          <a:prstGeom prst="rect">
            <a:avLst/>
          </a:prstGeom>
        </p:spPr>
        <p:txBody>
          <a:bodyPr vert="horz" lIns="91440" tIns="45720" rIns="91440" bIns="45720" rtlCol="0">
            <a:normAutofit/>
          </a:bodyPr>
          <a:lstStyle/>
          <a:p>
            <a:pPr marL="514350" marR="0" lvl="0" indent="-514350" defTabSz="914400" rtl="0" eaLnBrk="1" fontAlgn="auto" latinLnBrk="0" hangingPunct="1">
              <a:lnSpc>
                <a:spcPct val="100000"/>
              </a:lnSpc>
              <a:spcBef>
                <a:spcPct val="20000"/>
              </a:spcBef>
              <a:spcAft>
                <a:spcPts val="0"/>
              </a:spcAft>
              <a:buClrTx/>
              <a:buSzTx/>
              <a:tabLst/>
              <a:defRPr/>
            </a:pPr>
            <a:endParaRPr lang="en-US" sz="3200" b="1" dirty="0" smtClean="0">
              <a:solidFill>
                <a:srgbClr val="0070C0"/>
              </a:solidFill>
              <a:latin typeface="Tahoma" pitchFamily="34" charset="0"/>
              <a:ea typeface="Tahoma" pitchFamily="34" charset="0"/>
              <a:cs typeface="Tahoma" pitchFamily="34" charset="0"/>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200" b="1"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endParaRPr>
          </a:p>
        </p:txBody>
      </p:sp>
      <p:pic>
        <p:nvPicPr>
          <p:cNvPr id="3" name="Picture 2"/>
          <p:cNvPicPr>
            <a:picLocks noChangeAspect="1" noChangeArrowheads="1"/>
          </p:cNvPicPr>
          <p:nvPr/>
        </p:nvPicPr>
        <p:blipFill>
          <a:blip r:embed="rId2"/>
          <a:srcRect/>
          <a:stretch>
            <a:fillRect/>
          </a:stretch>
        </p:blipFill>
        <p:spPr bwMode="auto">
          <a:xfrm>
            <a:off x="1" y="669474"/>
            <a:ext cx="9143999" cy="44740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2" descr="C:\Users\VN-Pro\Desktop\Quy chuan Logo Cao Dang y Bach Mai_nho.jpg"/>
          <p:cNvPicPr>
            <a:picLocks noChangeAspect="1" noChangeArrowheads="1"/>
          </p:cNvPicPr>
          <p:nvPr/>
        </p:nvPicPr>
        <p:blipFill>
          <a:blip r:embed="rId3" cstate="print"/>
          <a:srcRect/>
          <a:stretch>
            <a:fillRect/>
          </a:stretch>
        </p:blipFill>
        <p:spPr bwMode="auto">
          <a:xfrm>
            <a:off x="8475672" y="22860"/>
            <a:ext cx="607368" cy="573963"/>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3" name="Picture 3" descr="D:\ảnh\LOGO bachmai.jpg"/>
          <p:cNvPicPr>
            <a:picLocks noChangeAspect="1" noChangeArrowheads="1"/>
          </p:cNvPicPr>
          <p:nvPr/>
        </p:nvPicPr>
        <p:blipFill>
          <a:blip r:embed="rId4" cstate="print"/>
          <a:srcRect/>
          <a:stretch>
            <a:fillRect/>
          </a:stretch>
        </p:blipFill>
        <p:spPr bwMode="auto">
          <a:xfrm>
            <a:off x="47489" y="27083"/>
            <a:ext cx="575582" cy="559593"/>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Slide Number Placeholder 3"/>
          <p:cNvSpPr>
            <a:spLocks noGrp="1"/>
          </p:cNvSpPr>
          <p:nvPr>
            <p:ph type="sldNum" sz="quarter" idx="12"/>
          </p:nvPr>
        </p:nvSpPr>
        <p:spPr/>
        <p:txBody>
          <a:bodyPr/>
          <a:lstStyle/>
          <a:p>
            <a:fld id="{4EAF65A9-22AB-466A-842E-C5BF9E56D95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3299" y="3020459"/>
            <a:ext cx="2443320" cy="162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901294"/>
            <a:ext cx="2647950" cy="1646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847726"/>
            <a:ext cx="2382373" cy="1677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itle 1"/>
          <p:cNvSpPr txBox="1">
            <a:spLocks/>
          </p:cNvSpPr>
          <p:nvPr/>
        </p:nvSpPr>
        <p:spPr>
          <a:xfrm>
            <a:off x="113613" y="2573930"/>
            <a:ext cx="2376264" cy="420722"/>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rgbClr val="0033CC"/>
                </a:solidFill>
                <a:latin typeface="Arial" pitchFamily="34" charset="0"/>
                <a:cs typeface="Arial" pitchFamily="34" charset="0"/>
              </a:rPr>
              <a:t>Chườm</a:t>
            </a:r>
            <a:r>
              <a:rPr lang="en-US" dirty="0" smtClean="0">
                <a:solidFill>
                  <a:srgbClr val="0033CC"/>
                </a:solidFill>
                <a:latin typeface="Arial" pitchFamily="34" charset="0"/>
                <a:cs typeface="Arial" pitchFamily="34" charset="0"/>
              </a:rPr>
              <a:t> </a:t>
            </a:r>
            <a:r>
              <a:rPr lang="en-US" dirty="0" err="1" smtClean="0">
                <a:solidFill>
                  <a:srgbClr val="0033CC"/>
                </a:solidFill>
                <a:latin typeface="Arial" pitchFamily="34" charset="0"/>
                <a:cs typeface="Arial" pitchFamily="34" charset="0"/>
              </a:rPr>
              <a:t>ấm</a:t>
            </a:r>
            <a:r>
              <a:rPr lang="en-US" dirty="0" smtClean="0">
                <a:solidFill>
                  <a:srgbClr val="0033CC"/>
                </a:solidFill>
                <a:latin typeface="Arial" pitchFamily="34" charset="0"/>
                <a:cs typeface="Arial" pitchFamily="34" charset="0"/>
              </a:rPr>
              <a:t> </a:t>
            </a:r>
            <a:r>
              <a:rPr lang="en-US" dirty="0" err="1" smtClean="0">
                <a:solidFill>
                  <a:srgbClr val="0033CC"/>
                </a:solidFill>
                <a:latin typeface="Arial" pitchFamily="34" charset="0"/>
                <a:cs typeface="Arial" pitchFamily="34" charset="0"/>
              </a:rPr>
              <a:t>khô</a:t>
            </a:r>
            <a:endParaRPr lang="en-US" dirty="0">
              <a:solidFill>
                <a:srgbClr val="0033CC"/>
              </a:solidFill>
              <a:latin typeface="Arial" pitchFamily="34" charset="0"/>
              <a:cs typeface="Arial" pitchFamily="34" charset="0"/>
            </a:endParaRPr>
          </a:p>
        </p:txBody>
      </p:sp>
      <p:sp>
        <p:nvSpPr>
          <p:cNvPr id="15" name="Title 1"/>
          <p:cNvSpPr txBox="1">
            <a:spLocks/>
          </p:cNvSpPr>
          <p:nvPr/>
        </p:nvSpPr>
        <p:spPr>
          <a:xfrm>
            <a:off x="4411638" y="2522209"/>
            <a:ext cx="2592288" cy="4311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300" dirty="0" err="1" smtClean="0">
                <a:solidFill>
                  <a:srgbClr val="0033CC"/>
                </a:solidFill>
                <a:latin typeface="Arial" pitchFamily="34" charset="0"/>
                <a:cs typeface="Arial" pitchFamily="34" charset="0"/>
              </a:rPr>
              <a:t>Chườm</a:t>
            </a:r>
            <a:r>
              <a:rPr lang="en-US" sz="2300" dirty="0" smtClean="0">
                <a:solidFill>
                  <a:srgbClr val="0033CC"/>
                </a:solidFill>
                <a:latin typeface="Arial" pitchFamily="34" charset="0"/>
                <a:cs typeface="Arial" pitchFamily="34" charset="0"/>
              </a:rPr>
              <a:t> </a:t>
            </a:r>
            <a:r>
              <a:rPr lang="en-US" sz="2300" dirty="0" err="1" smtClean="0">
                <a:solidFill>
                  <a:srgbClr val="0033CC"/>
                </a:solidFill>
                <a:latin typeface="Arial" pitchFamily="34" charset="0"/>
                <a:cs typeface="Arial" pitchFamily="34" charset="0"/>
              </a:rPr>
              <a:t>ấm</a:t>
            </a:r>
            <a:r>
              <a:rPr lang="en-US" sz="2300" dirty="0" smtClean="0">
                <a:solidFill>
                  <a:srgbClr val="0033CC"/>
                </a:solidFill>
                <a:latin typeface="Arial" pitchFamily="34" charset="0"/>
                <a:cs typeface="Arial" pitchFamily="34" charset="0"/>
              </a:rPr>
              <a:t> </a:t>
            </a:r>
            <a:r>
              <a:rPr lang="en-US" sz="2300" dirty="0" err="1" smtClean="0">
                <a:solidFill>
                  <a:srgbClr val="0033CC"/>
                </a:solidFill>
                <a:latin typeface="Arial" pitchFamily="34" charset="0"/>
                <a:cs typeface="Arial" pitchFamily="34" charset="0"/>
              </a:rPr>
              <a:t>ướt</a:t>
            </a:r>
            <a:endParaRPr lang="en-US" sz="2300" dirty="0">
              <a:solidFill>
                <a:srgbClr val="0033CC"/>
              </a:solidFill>
              <a:latin typeface="Arial" pitchFamily="34" charset="0"/>
              <a:cs typeface="Arial" pitchFamily="34" charset="0"/>
            </a:endParaRPr>
          </a:p>
        </p:txBody>
      </p:sp>
      <p:sp>
        <p:nvSpPr>
          <p:cNvPr id="16" name="Title 1"/>
          <p:cNvSpPr txBox="1">
            <a:spLocks/>
          </p:cNvSpPr>
          <p:nvPr/>
        </p:nvSpPr>
        <p:spPr>
          <a:xfrm>
            <a:off x="2243299" y="4667827"/>
            <a:ext cx="2467936" cy="49633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rgbClr val="0033CC"/>
                </a:solidFill>
                <a:latin typeface="Arial" pitchFamily="34" charset="0"/>
                <a:cs typeface="Arial" pitchFamily="34" charset="0"/>
              </a:rPr>
              <a:t>Chườm</a:t>
            </a:r>
            <a:r>
              <a:rPr lang="en-US" dirty="0" smtClean="0">
                <a:solidFill>
                  <a:srgbClr val="0033CC"/>
                </a:solidFill>
                <a:latin typeface="Arial" pitchFamily="34" charset="0"/>
                <a:cs typeface="Arial" pitchFamily="34" charset="0"/>
              </a:rPr>
              <a:t> </a:t>
            </a:r>
            <a:r>
              <a:rPr lang="en-US" dirty="0" err="1" smtClean="0">
                <a:solidFill>
                  <a:srgbClr val="0033CC"/>
                </a:solidFill>
                <a:latin typeface="Arial" pitchFamily="34" charset="0"/>
                <a:cs typeface="Arial" pitchFamily="34" charset="0"/>
              </a:rPr>
              <a:t>lạnh</a:t>
            </a:r>
            <a:r>
              <a:rPr lang="en-US" dirty="0" smtClean="0">
                <a:solidFill>
                  <a:srgbClr val="0033CC"/>
                </a:solidFill>
                <a:latin typeface="Arial" pitchFamily="34" charset="0"/>
                <a:cs typeface="Arial" pitchFamily="34" charset="0"/>
              </a:rPr>
              <a:t> </a:t>
            </a:r>
            <a:r>
              <a:rPr lang="en-US" dirty="0" err="1" smtClean="0">
                <a:solidFill>
                  <a:srgbClr val="0033CC"/>
                </a:solidFill>
                <a:latin typeface="Arial" pitchFamily="34" charset="0"/>
                <a:cs typeface="Arial" pitchFamily="34" charset="0"/>
              </a:rPr>
              <a:t>khô</a:t>
            </a:r>
            <a:endParaRPr lang="en-US" dirty="0">
              <a:solidFill>
                <a:srgbClr val="0033CC"/>
              </a:solidFill>
              <a:latin typeface="Arial" pitchFamily="34" charset="0"/>
              <a:cs typeface="Arial" pitchFamily="34" charset="0"/>
            </a:endParaRP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1" y="2776923"/>
            <a:ext cx="2013037" cy="1811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itle 1"/>
          <p:cNvSpPr txBox="1">
            <a:spLocks/>
          </p:cNvSpPr>
          <p:nvPr/>
        </p:nvSpPr>
        <p:spPr>
          <a:xfrm>
            <a:off x="6948264" y="4667827"/>
            <a:ext cx="2085045" cy="496330"/>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rgbClr val="0033CC"/>
                </a:solidFill>
                <a:latin typeface="Arial" pitchFamily="34" charset="0"/>
                <a:cs typeface="Arial" pitchFamily="34" charset="0"/>
              </a:rPr>
              <a:t>Chườm</a:t>
            </a:r>
            <a:r>
              <a:rPr lang="en-US" dirty="0" smtClean="0">
                <a:solidFill>
                  <a:srgbClr val="0033CC"/>
                </a:solidFill>
                <a:latin typeface="Arial" pitchFamily="34" charset="0"/>
                <a:cs typeface="Arial" pitchFamily="34" charset="0"/>
              </a:rPr>
              <a:t> </a:t>
            </a:r>
            <a:r>
              <a:rPr lang="en-US" dirty="0" err="1" smtClean="0">
                <a:solidFill>
                  <a:srgbClr val="0033CC"/>
                </a:solidFill>
                <a:latin typeface="Arial" pitchFamily="34" charset="0"/>
                <a:cs typeface="Arial" pitchFamily="34" charset="0"/>
              </a:rPr>
              <a:t>lạnh</a:t>
            </a:r>
            <a:r>
              <a:rPr lang="en-US" dirty="0" smtClean="0">
                <a:solidFill>
                  <a:srgbClr val="0033CC"/>
                </a:solidFill>
                <a:latin typeface="Arial" pitchFamily="34" charset="0"/>
                <a:cs typeface="Arial" pitchFamily="34" charset="0"/>
              </a:rPr>
              <a:t> </a:t>
            </a:r>
            <a:r>
              <a:rPr lang="en-US" dirty="0" err="1" smtClean="0">
                <a:solidFill>
                  <a:srgbClr val="0033CC"/>
                </a:solidFill>
                <a:latin typeface="Arial" pitchFamily="34" charset="0"/>
                <a:cs typeface="Arial" pitchFamily="34" charset="0"/>
              </a:rPr>
              <a:t>ướt</a:t>
            </a:r>
            <a:endParaRPr lang="en-US" dirty="0">
              <a:solidFill>
                <a:srgbClr val="0033CC"/>
              </a:solidFill>
              <a:latin typeface="Arial" pitchFamily="34" charset="0"/>
              <a:cs typeface="Arial" pitchFamily="34" charset="0"/>
            </a:endParaRPr>
          </a:p>
        </p:txBody>
      </p:sp>
      <p:sp>
        <p:nvSpPr>
          <p:cNvPr id="18" name="Title 1"/>
          <p:cNvSpPr txBox="1">
            <a:spLocks/>
          </p:cNvSpPr>
          <p:nvPr/>
        </p:nvSpPr>
        <p:spPr>
          <a:xfrm>
            <a:off x="0" y="1"/>
            <a:ext cx="9144000" cy="627533"/>
          </a:xfrm>
          <a:prstGeom prst="rect">
            <a:avLst/>
          </a:prstGeo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chemeClr val="bg1"/>
                </a:solidFill>
                <a:latin typeface="Tahoma" pitchFamily="34" charset="0"/>
                <a:ea typeface="Tahoma" pitchFamily="34" charset="0"/>
                <a:cs typeface="Tahoma" pitchFamily="34" charset="0"/>
              </a:rPr>
              <a:t>2. CÁC PHƯƠNG PHÁP CHƯỜM</a:t>
            </a:r>
            <a:endParaRPr lang="en-US" sz="2800" b="1" dirty="0">
              <a:solidFill>
                <a:schemeClr val="bg1"/>
              </a:solidFill>
              <a:latin typeface="Tahoma" pitchFamily="34" charset="0"/>
              <a:ea typeface="Tahoma" pitchFamily="34" charset="0"/>
              <a:cs typeface="Tahoma" pitchFamily="34" charset="0"/>
            </a:endParaRPr>
          </a:p>
        </p:txBody>
      </p:sp>
      <p:pic>
        <p:nvPicPr>
          <p:cNvPr id="19" name="Picture 3" descr="D:\ảnh\LOGO bachmai.jpg"/>
          <p:cNvPicPr>
            <a:picLocks noChangeAspect="1" noChangeArrowheads="1"/>
          </p:cNvPicPr>
          <p:nvPr/>
        </p:nvPicPr>
        <p:blipFill>
          <a:blip r:embed="rId6" cstate="print"/>
          <a:srcRect/>
          <a:stretch>
            <a:fillRect/>
          </a:stretch>
        </p:blipFill>
        <p:spPr bwMode="auto">
          <a:xfrm>
            <a:off x="22557" y="45723"/>
            <a:ext cx="589003" cy="572641"/>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 name="Picture 2" descr="C:\Users\VN-Pro\Desktop\Quy chuan Logo Cao Dang y Bach Mai_nho.jpg"/>
          <p:cNvPicPr>
            <a:picLocks noChangeAspect="1" noChangeArrowheads="1"/>
          </p:cNvPicPr>
          <p:nvPr/>
        </p:nvPicPr>
        <p:blipFill>
          <a:blip r:embed="rId7" cstate="print"/>
          <a:srcRect/>
          <a:stretch>
            <a:fillRect/>
          </a:stretch>
        </p:blipFill>
        <p:spPr bwMode="auto">
          <a:xfrm>
            <a:off x="8497125" y="21633"/>
            <a:ext cx="611379" cy="605901"/>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624814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3200" b="1" dirty="0" smtClean="0">
                <a:solidFill>
                  <a:schemeClr val="bg1"/>
                </a:solidFill>
                <a:latin typeface="Tahoma" pitchFamily="34" charset="0"/>
                <a:ea typeface="Tahoma" pitchFamily="34" charset="0"/>
                <a:cs typeface="Tahoma" pitchFamily="34" charset="0"/>
              </a:rPr>
              <a:t> CÂU HỎI 4</a:t>
            </a:r>
            <a:endParaRPr lang="en-US" sz="3200" b="1" dirty="0">
              <a:solidFill>
                <a:schemeClr val="bg1"/>
              </a:solidFill>
              <a:latin typeface="Tahoma" pitchFamily="34" charset="0"/>
              <a:ea typeface="Tahoma" pitchFamily="34" charset="0"/>
              <a:cs typeface="Tahoma"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Subtitle 2"/>
          <p:cNvSpPr>
            <a:spLocks noGrp="1"/>
          </p:cNvSpPr>
          <p:nvPr>
            <p:ph type="subTitle" idx="1"/>
          </p:nvPr>
        </p:nvSpPr>
        <p:spPr>
          <a:xfrm>
            <a:off x="0" y="742950"/>
            <a:ext cx="9144000" cy="4400550"/>
          </a:xfrm>
        </p:spPr>
        <p:txBody>
          <a:bodyPr>
            <a:noAutofit/>
          </a:bodyPr>
          <a:lstStyle/>
          <a:p>
            <a:pPr marL="876300" indent="-514350" algn="just">
              <a:lnSpc>
                <a:spcPct val="150000"/>
              </a:lnSpc>
              <a:spcBef>
                <a:spcPts val="0"/>
              </a:spcBef>
              <a:tabLst>
                <a:tab pos="228600" algn="l"/>
              </a:tabLst>
            </a:pPr>
            <a:endParaRPr lang="pt-BR" sz="2800" dirty="0" smtClean="0">
              <a:solidFill>
                <a:srgbClr val="0000FF"/>
              </a:solidFill>
              <a:latin typeface="Arial" pitchFamily="34" charset="0"/>
              <a:cs typeface="Arial" pitchFamily="34" charset="0"/>
            </a:endParaRPr>
          </a:p>
          <a:p>
            <a:pPr marL="876300" indent="-514350">
              <a:lnSpc>
                <a:spcPct val="150000"/>
              </a:lnSpc>
              <a:spcBef>
                <a:spcPts val="0"/>
              </a:spcBef>
              <a:tabLst>
                <a:tab pos="228600" algn="l"/>
              </a:tabLst>
            </a:pPr>
            <a:r>
              <a:rPr lang="pt-BR" sz="3600" dirty="0" smtClean="0">
                <a:solidFill>
                  <a:srgbClr val="0000FF"/>
                </a:solidFill>
                <a:latin typeface="Arial" pitchFamily="34" charset="0"/>
                <a:cs typeface="Arial" pitchFamily="34" charset="0"/>
              </a:rPr>
              <a:t>Trình bày các trường hợp áp dụng và không áp dụng của chườm ấm?</a:t>
            </a:r>
            <a:endParaRPr lang="vi-VN" sz="3600" dirty="0">
              <a:solidFill>
                <a:srgbClr val="0000FF"/>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EAF65A9-22AB-466A-842E-C5BF9E56D958}" type="slidenum">
              <a:rPr lang="en-US" smtClean="0"/>
              <a:pPr/>
              <a:t>11</a:t>
            </a:fld>
            <a:endParaRPr lang="en-US"/>
          </a:p>
        </p:txBody>
      </p:sp>
    </p:spTree>
    <p:extLst>
      <p:ext uri="{BB962C8B-B14F-4D97-AF65-F5344CB8AC3E}">
        <p14:creationId xmlns:p14="http://schemas.microsoft.com/office/powerpoint/2010/main" val="2172452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400" b="1" dirty="0" smtClean="0">
                <a:solidFill>
                  <a:schemeClr val="bg1"/>
                </a:solidFill>
                <a:latin typeface="Tahoma" pitchFamily="34" charset="0"/>
                <a:ea typeface="Tahoma" pitchFamily="34" charset="0"/>
                <a:cs typeface="Tahoma" pitchFamily="34" charset="0"/>
              </a:rPr>
              <a:t>3. ÁP DỤNG VÀ KHÔNG ÁP DỤNG CHƯỜM ẤM</a:t>
            </a:r>
            <a:endParaRPr lang="en-US" sz="2400" b="1" dirty="0">
              <a:solidFill>
                <a:schemeClr val="bg1"/>
              </a:solidFill>
              <a:latin typeface="Tahoma" pitchFamily="34" charset="0"/>
              <a:ea typeface="Tahoma" pitchFamily="34" charset="0"/>
              <a:cs typeface="Tahoma" pitchFamily="34" charset="0"/>
            </a:endParaRPr>
          </a:p>
        </p:txBody>
      </p:sp>
      <p:pic>
        <p:nvPicPr>
          <p:cNvPr id="12"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3"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Subtitle 3"/>
          <p:cNvSpPr>
            <a:spLocks noGrp="1"/>
          </p:cNvSpPr>
          <p:nvPr>
            <p:ph type="subTitle" idx="1"/>
          </p:nvPr>
        </p:nvSpPr>
        <p:spPr>
          <a:xfrm>
            <a:off x="228600" y="895350"/>
            <a:ext cx="8686800" cy="3886200"/>
          </a:xfrm>
        </p:spPr>
        <p:txBody>
          <a:bodyPr>
            <a:noAutofit/>
          </a:bodyPr>
          <a:lstStyle/>
          <a:p>
            <a:pPr algn="l"/>
            <a:r>
              <a:rPr lang="en-US" sz="2800" dirty="0" smtClean="0">
                <a:solidFill>
                  <a:schemeClr val="tx1"/>
                </a:solidFill>
                <a:latin typeface="Arial" pitchFamily="34" charset="0"/>
                <a:cs typeface="Arial" pitchFamily="34" charset="0"/>
              </a:rPr>
              <a:t> </a:t>
            </a:r>
            <a:endParaRPr lang="en-US" sz="2400" dirty="0">
              <a:solidFill>
                <a:schemeClr val="tx1"/>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EAF65A9-22AB-466A-842E-C5BF9E56D958}" type="slidenum">
              <a:rPr lang="en-US" smtClean="0"/>
              <a:pPr/>
              <a:t>12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818028780"/>
              </p:ext>
            </p:extLst>
          </p:nvPr>
        </p:nvGraphicFramePr>
        <p:xfrm>
          <a:off x="0" y="699543"/>
          <a:ext cx="9144000" cy="4443958"/>
        </p:xfrm>
        <a:graphic>
          <a:graphicData uri="http://schemas.openxmlformats.org/drawingml/2006/table">
            <a:tbl>
              <a:tblPr firstRow="1" bandRow="1">
                <a:tableStyleId>{C4B1156A-380E-4F78-BDF5-A606A8083BF9}</a:tableStyleId>
              </a:tblPr>
              <a:tblGrid>
                <a:gridCol w="9144000">
                  <a:extLst>
                    <a:ext uri="{9D8B030D-6E8A-4147-A177-3AD203B41FA5}">
                      <a16:colId xmlns:a16="http://schemas.microsoft.com/office/drawing/2014/main" val="20000"/>
                    </a:ext>
                  </a:extLst>
                </a:gridCol>
              </a:tblGrid>
              <a:tr h="502336">
                <a:tc>
                  <a:txBody>
                    <a:bodyPr/>
                    <a:lstStyle/>
                    <a:p>
                      <a:pPr marL="0" marR="0" lvl="0" indent="0" algn="ctr" defTabSz="914400" rtl="0" eaLnBrk="1" fontAlgn="base" latinLnBrk="0" hangingPunct="1">
                        <a:lnSpc>
                          <a:spcPct val="120000"/>
                        </a:lnSpc>
                        <a:spcBef>
                          <a:spcPct val="20000"/>
                        </a:spcBef>
                        <a:spcAft>
                          <a:spcPct val="0"/>
                        </a:spcAft>
                        <a:buClr>
                          <a:schemeClr val="tx1"/>
                        </a:buClr>
                        <a:buSzPct val="75000"/>
                        <a:buFont typeface="Wingdings" pitchFamily="2" charset="2"/>
                        <a:buNone/>
                        <a:tabLst/>
                      </a:pPr>
                      <a:r>
                        <a:rPr kumimoji="0" lang="en-US" sz="2400" u="none" strike="noStrike" cap="none" normalizeH="0" baseline="0" dirty="0" smtClean="0">
                          <a:ln>
                            <a:noFill/>
                          </a:ln>
                          <a:effectLst/>
                        </a:rPr>
                        <a:t>3.1. ÁP DỤNG</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a:txBody>
                  <a:tcPr marL="121920" marR="121920" horzOverflow="overflow"/>
                </a:tc>
                <a:extLst>
                  <a:ext uri="{0D108BD9-81ED-4DB2-BD59-A6C34878D82A}">
                    <a16:rowId xmlns:a16="http://schemas.microsoft.com/office/drawing/2014/main" val="10000"/>
                  </a:ext>
                </a:extLst>
              </a:tr>
              <a:tr h="3941622">
                <a:tc>
                  <a:txBody>
                    <a:bodyPr/>
                    <a:lstStyle/>
                    <a:p>
                      <a:pPr marL="342900" lvl="0" indent="-342900" algn="just">
                        <a:lnSpc>
                          <a:spcPct val="120000"/>
                        </a:lnSpc>
                        <a:buFont typeface="Wingdings" pitchFamily="2" charset="2"/>
                        <a:buChar char="ü"/>
                      </a:pPr>
                      <a:r>
                        <a:rPr lang="pt-BR" sz="2800" dirty="0" smtClean="0"/>
                        <a:t> </a:t>
                      </a:r>
                      <a:r>
                        <a:rPr lang="pt-BR" sz="2800" dirty="0" smtClean="0"/>
                        <a:t>Giảm</a:t>
                      </a:r>
                      <a:r>
                        <a:rPr lang="pt-BR" sz="2800" baseline="0" dirty="0" smtClean="0"/>
                        <a:t> </a:t>
                      </a:r>
                      <a:r>
                        <a:rPr lang="pt-BR" sz="2800" dirty="0" smtClean="0"/>
                        <a:t>đau</a:t>
                      </a:r>
                      <a:r>
                        <a:rPr lang="pt-BR" sz="2800" dirty="0" smtClean="0"/>
                        <a:t>: dạ dày, gan, </a:t>
                      </a:r>
                      <a:r>
                        <a:rPr lang="pt-BR" sz="2800" dirty="0" smtClean="0"/>
                        <a:t>thận,</a:t>
                      </a:r>
                      <a:r>
                        <a:rPr lang="pt-BR" sz="2800" baseline="0" dirty="0" smtClean="0"/>
                        <a:t> khớp</a:t>
                      </a:r>
                      <a:endParaRPr lang="en-US" sz="2800" dirty="0" smtClean="0"/>
                    </a:p>
                    <a:p>
                      <a:pPr marL="342900" lvl="0" indent="-342900" algn="just">
                        <a:lnSpc>
                          <a:spcPct val="120000"/>
                        </a:lnSpc>
                        <a:buFont typeface="Wingdings" pitchFamily="2" charset="2"/>
                        <a:buChar char="ü"/>
                      </a:pPr>
                      <a:r>
                        <a:rPr lang="pt-BR" sz="2800" dirty="0" smtClean="0"/>
                        <a:t> Viêm thanh quản, viêm khí quản. </a:t>
                      </a:r>
                      <a:endParaRPr lang="en-US" sz="2800" dirty="0" smtClean="0"/>
                    </a:p>
                    <a:p>
                      <a:pPr marL="342900" lvl="0" indent="-342900" algn="just">
                        <a:lnSpc>
                          <a:spcPct val="120000"/>
                        </a:lnSpc>
                        <a:buFont typeface="Wingdings" pitchFamily="2" charset="2"/>
                        <a:buChar char="ü"/>
                      </a:pPr>
                      <a:r>
                        <a:rPr lang="pt-BR" sz="2800" dirty="0" smtClean="0"/>
                        <a:t> Trẻ sơ sinh thiếu tháng. </a:t>
                      </a:r>
                      <a:endParaRPr lang="en-US" sz="2800" dirty="0" smtClean="0"/>
                    </a:p>
                    <a:p>
                      <a:pPr marL="342900" lvl="0" indent="-342900" algn="just">
                        <a:lnSpc>
                          <a:spcPct val="120000"/>
                        </a:lnSpc>
                        <a:buFont typeface="Wingdings" pitchFamily="2" charset="2"/>
                        <a:buChar char="ü"/>
                      </a:pPr>
                      <a:r>
                        <a:rPr lang="pt-BR" sz="2800" dirty="0" smtClean="0"/>
                        <a:t> Người già khi trời </a:t>
                      </a:r>
                      <a:r>
                        <a:rPr lang="pt-BR" sz="2800" dirty="0" smtClean="0"/>
                        <a:t>lạnh. </a:t>
                      </a:r>
                      <a:endParaRPr lang="en-US" sz="2800" dirty="0" smtClean="0"/>
                    </a:p>
                    <a:p>
                      <a:pPr algn="just">
                        <a:lnSpc>
                          <a:spcPct val="120000"/>
                        </a:lnSpc>
                      </a:pPr>
                      <a:endParaRPr lang="en-US" sz="2800" dirty="0">
                        <a:latin typeface="Arial" pitchFamily="34" charset="0"/>
                        <a:cs typeface="Arial"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56800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400" b="1" dirty="0" smtClean="0">
                <a:solidFill>
                  <a:schemeClr val="bg1"/>
                </a:solidFill>
                <a:latin typeface="Tahoma" pitchFamily="34" charset="0"/>
                <a:ea typeface="Tahoma" pitchFamily="34" charset="0"/>
                <a:cs typeface="Tahoma" pitchFamily="34" charset="0"/>
              </a:rPr>
              <a:t>3. ÁP DỤNG VÀ KHÔNG ÁP DỤNG CHƯỜM ẤM</a:t>
            </a:r>
            <a:endParaRPr lang="en-US" sz="2400" b="1" dirty="0">
              <a:solidFill>
                <a:schemeClr val="bg1"/>
              </a:solidFill>
              <a:latin typeface="Tahoma" pitchFamily="34" charset="0"/>
              <a:ea typeface="Tahoma" pitchFamily="34" charset="0"/>
              <a:cs typeface="Tahoma" pitchFamily="34" charset="0"/>
            </a:endParaRPr>
          </a:p>
        </p:txBody>
      </p:sp>
      <p:pic>
        <p:nvPicPr>
          <p:cNvPr id="12"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3"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Subtitle 3"/>
          <p:cNvSpPr>
            <a:spLocks noGrp="1"/>
          </p:cNvSpPr>
          <p:nvPr>
            <p:ph type="subTitle" idx="1"/>
          </p:nvPr>
        </p:nvSpPr>
        <p:spPr>
          <a:xfrm>
            <a:off x="228600" y="895350"/>
            <a:ext cx="8686800" cy="3886200"/>
          </a:xfrm>
        </p:spPr>
        <p:txBody>
          <a:bodyPr>
            <a:noAutofit/>
          </a:bodyPr>
          <a:lstStyle/>
          <a:p>
            <a:pPr algn="l"/>
            <a:r>
              <a:rPr lang="en-US" sz="2800" dirty="0" smtClean="0">
                <a:solidFill>
                  <a:schemeClr val="tx1"/>
                </a:solidFill>
                <a:latin typeface="Arial" pitchFamily="34" charset="0"/>
                <a:cs typeface="Arial" pitchFamily="34" charset="0"/>
              </a:rPr>
              <a:t> </a:t>
            </a:r>
            <a:endParaRPr lang="en-US" sz="2400" dirty="0">
              <a:solidFill>
                <a:schemeClr val="tx1"/>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EAF65A9-22AB-466A-842E-C5BF9E56D958}" type="slidenum">
              <a:rPr lang="en-US" smtClean="0"/>
              <a:pPr/>
              <a:t>13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922509544"/>
              </p:ext>
            </p:extLst>
          </p:nvPr>
        </p:nvGraphicFramePr>
        <p:xfrm>
          <a:off x="0" y="699543"/>
          <a:ext cx="9144000" cy="4471974"/>
        </p:xfrm>
        <a:graphic>
          <a:graphicData uri="http://schemas.openxmlformats.org/drawingml/2006/table">
            <a:tbl>
              <a:tblPr firstRow="1" bandRow="1">
                <a:tableStyleId>{C4B1156A-380E-4F78-BDF5-A606A8083BF9}</a:tableStyleId>
              </a:tblPr>
              <a:tblGrid>
                <a:gridCol w="9144000">
                  <a:extLst>
                    <a:ext uri="{9D8B030D-6E8A-4147-A177-3AD203B41FA5}">
                      <a16:colId xmlns:a16="http://schemas.microsoft.com/office/drawing/2014/main" val="20001"/>
                    </a:ext>
                  </a:extLst>
                </a:gridCol>
              </a:tblGrid>
              <a:tr h="502336">
                <a:tc>
                  <a:txBody>
                    <a:bodyPr/>
                    <a:lstStyle/>
                    <a:p>
                      <a:pPr marL="0" marR="0" lvl="0" indent="0" algn="ctr" defTabSz="914400" rtl="0" eaLnBrk="1" fontAlgn="base" latinLnBrk="0" hangingPunct="1">
                        <a:lnSpc>
                          <a:spcPct val="120000"/>
                        </a:lnSpc>
                        <a:spcBef>
                          <a:spcPct val="20000"/>
                        </a:spcBef>
                        <a:spcAft>
                          <a:spcPct val="0"/>
                        </a:spcAft>
                        <a:buClr>
                          <a:schemeClr val="tx1"/>
                        </a:buClr>
                        <a:buSzPct val="75000"/>
                        <a:buFont typeface="Wingdings" pitchFamily="2" charset="2"/>
                        <a:buNone/>
                        <a:tabLst/>
                      </a:pPr>
                      <a:r>
                        <a:rPr kumimoji="0" lang="en-US" sz="2400" u="none" strike="noStrike" cap="none" normalizeH="0" baseline="0" dirty="0" smtClean="0">
                          <a:ln>
                            <a:noFill/>
                          </a:ln>
                          <a:effectLst/>
                        </a:rPr>
                        <a:t>3.1. KHÔNG </a:t>
                      </a:r>
                      <a:r>
                        <a:rPr kumimoji="0" lang="en-US" sz="2400" u="none" strike="noStrike" cap="none" normalizeH="0" baseline="0" dirty="0" smtClean="0">
                          <a:ln>
                            <a:noFill/>
                          </a:ln>
                          <a:effectLst/>
                        </a:rPr>
                        <a:t>ÁP DỤNG</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a:txBody>
                  <a:tcPr marL="121920" marR="121920" horzOverflow="overflow"/>
                </a:tc>
                <a:extLst>
                  <a:ext uri="{0D108BD9-81ED-4DB2-BD59-A6C34878D82A}">
                    <a16:rowId xmlns:a16="http://schemas.microsoft.com/office/drawing/2014/main" val="10000"/>
                  </a:ext>
                </a:extLst>
              </a:tr>
              <a:tr h="3941622">
                <a:tc>
                  <a:txBody>
                    <a:bodyPr/>
                    <a:lstStyle/>
                    <a:p>
                      <a:pPr marL="342900" lvl="0" indent="-342900" algn="just">
                        <a:lnSpc>
                          <a:spcPct val="120000"/>
                        </a:lnSpc>
                        <a:buFont typeface="Wingdings" pitchFamily="2" charset="2"/>
                        <a:buChar char="ü"/>
                      </a:pPr>
                      <a:r>
                        <a:rPr lang="pt-BR" sz="2800" kern="1200" dirty="0" smtClean="0"/>
                        <a:t>Viêm ruột thừa, viêm</a:t>
                      </a:r>
                      <a:r>
                        <a:rPr lang="pt-BR" sz="2800" kern="1200" baseline="0" dirty="0" smtClean="0"/>
                        <a:t> phúc mạc</a:t>
                      </a:r>
                      <a:endParaRPr lang="en-US" sz="2800" kern="1200" dirty="0" smtClean="0"/>
                    </a:p>
                    <a:p>
                      <a:pPr marL="342900" lvl="0" indent="-342900" algn="just">
                        <a:lnSpc>
                          <a:spcPct val="120000"/>
                        </a:lnSpc>
                        <a:buFont typeface="Wingdings" pitchFamily="2" charset="2"/>
                        <a:buChar char="ü"/>
                      </a:pPr>
                      <a:r>
                        <a:rPr lang="pt-BR" sz="2800" kern="1200" dirty="0" smtClean="0"/>
                        <a:t>Nhiễm</a:t>
                      </a:r>
                      <a:r>
                        <a:rPr lang="pt-BR" sz="2800" kern="1200" baseline="0" dirty="0" smtClean="0"/>
                        <a:t> khuẩn nặng</a:t>
                      </a:r>
                      <a:r>
                        <a:rPr lang="pt-BR" sz="2800" kern="1200" dirty="0" smtClean="0"/>
                        <a:t>. </a:t>
                      </a:r>
                      <a:endParaRPr lang="pt-BR" sz="2800" kern="1200" dirty="0" smtClean="0"/>
                    </a:p>
                    <a:p>
                      <a:pPr marL="342900" lvl="0" indent="-342900" algn="just">
                        <a:lnSpc>
                          <a:spcPct val="120000"/>
                        </a:lnSpc>
                        <a:buFont typeface="Wingdings" pitchFamily="2" charset="2"/>
                        <a:buChar char="ü"/>
                      </a:pPr>
                      <a:r>
                        <a:rPr lang="pt-BR" sz="2800" kern="1200" dirty="0" smtClean="0"/>
                        <a:t>Các</a:t>
                      </a:r>
                      <a:r>
                        <a:rPr lang="pt-BR" sz="2800" kern="1200" baseline="0" dirty="0" smtClean="0"/>
                        <a:t> trường hợp xuất huyết</a:t>
                      </a:r>
                      <a:endParaRPr lang="en-US" sz="2800" kern="1200" dirty="0" smtClean="0"/>
                    </a:p>
                    <a:p>
                      <a:pPr marL="342900" lvl="0" indent="-342900" algn="just">
                        <a:lnSpc>
                          <a:spcPct val="120000"/>
                        </a:lnSpc>
                        <a:buFont typeface="Wingdings" pitchFamily="2" charset="2"/>
                        <a:buChar char="ü"/>
                      </a:pPr>
                      <a:r>
                        <a:rPr lang="pt-BR" sz="2800" kern="1200" dirty="0" smtClean="0"/>
                        <a:t>NB mất </a:t>
                      </a:r>
                      <a:r>
                        <a:rPr lang="pt-BR" sz="2800" kern="1200" dirty="0" smtClean="0"/>
                        <a:t>cảm </a:t>
                      </a:r>
                      <a:r>
                        <a:rPr lang="pt-BR" sz="2800" kern="1200" dirty="0" smtClean="0"/>
                        <a:t>giác da.</a:t>
                      </a:r>
                      <a:endParaRPr lang="en-US" sz="2800" kern="1200" dirty="0" smtClean="0"/>
                    </a:p>
                    <a:p>
                      <a:pPr marL="342900" lvl="0" indent="-342900" algn="just">
                        <a:lnSpc>
                          <a:spcPct val="120000"/>
                        </a:lnSpc>
                        <a:buFont typeface="Wingdings" pitchFamily="2" charset="2"/>
                        <a:buChar char="ü"/>
                      </a:pPr>
                      <a:r>
                        <a:rPr lang="pt-BR" sz="2800" kern="1200" dirty="0" smtClean="0"/>
                        <a:t>Đau bụng không rõ nguyên nhân.</a:t>
                      </a:r>
                      <a:endParaRPr lang="en-US" sz="2800" kern="1200" dirty="0" smtClean="0">
                        <a:solidFill>
                          <a:srgbClr val="0000FF"/>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28782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3600" b="1" dirty="0" smtClean="0">
                <a:solidFill>
                  <a:schemeClr val="bg1"/>
                </a:solidFill>
                <a:latin typeface="Tahoma" pitchFamily="34" charset="0"/>
                <a:ea typeface="Tahoma" pitchFamily="34" charset="0"/>
                <a:cs typeface="Tahoma" pitchFamily="34" charset="0"/>
              </a:rPr>
              <a:t> </a:t>
            </a:r>
            <a:r>
              <a:rPr lang="en-US" sz="2800" b="1" dirty="0" smtClean="0">
                <a:solidFill>
                  <a:schemeClr val="bg1"/>
                </a:solidFill>
                <a:latin typeface="Tahoma" pitchFamily="34" charset="0"/>
                <a:ea typeface="Tahoma" pitchFamily="34" charset="0"/>
                <a:cs typeface="Tahoma" pitchFamily="34" charset="0"/>
              </a:rPr>
              <a:t>CÂU HỎI 5</a:t>
            </a:r>
            <a:endParaRPr lang="en-US" sz="2800" b="1" dirty="0">
              <a:solidFill>
                <a:schemeClr val="bg1"/>
              </a:solidFill>
              <a:latin typeface="Tahoma" pitchFamily="34" charset="0"/>
              <a:ea typeface="Tahoma" pitchFamily="34" charset="0"/>
              <a:cs typeface="Tahoma"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Subtitle 2"/>
          <p:cNvSpPr>
            <a:spLocks noGrp="1"/>
          </p:cNvSpPr>
          <p:nvPr>
            <p:ph type="subTitle" idx="1"/>
          </p:nvPr>
        </p:nvSpPr>
        <p:spPr>
          <a:xfrm>
            <a:off x="0" y="742950"/>
            <a:ext cx="9144000" cy="4400550"/>
          </a:xfrm>
        </p:spPr>
        <p:txBody>
          <a:bodyPr>
            <a:noAutofit/>
          </a:bodyPr>
          <a:lstStyle/>
          <a:p>
            <a:pPr marL="876300" indent="-514350" algn="just">
              <a:lnSpc>
                <a:spcPct val="150000"/>
              </a:lnSpc>
              <a:spcBef>
                <a:spcPts val="0"/>
              </a:spcBef>
              <a:tabLst>
                <a:tab pos="228600" algn="l"/>
              </a:tabLst>
            </a:pPr>
            <a:endParaRPr lang="pt-BR" sz="2800" dirty="0" smtClean="0">
              <a:solidFill>
                <a:srgbClr val="0000FF"/>
              </a:solidFill>
              <a:latin typeface="Arial" pitchFamily="34" charset="0"/>
              <a:cs typeface="Arial" pitchFamily="34" charset="0"/>
            </a:endParaRPr>
          </a:p>
          <a:p>
            <a:pPr marL="876300" indent="-514350">
              <a:lnSpc>
                <a:spcPct val="150000"/>
              </a:lnSpc>
              <a:spcBef>
                <a:spcPts val="0"/>
              </a:spcBef>
              <a:tabLst>
                <a:tab pos="228600" algn="l"/>
              </a:tabLst>
            </a:pPr>
            <a:r>
              <a:rPr lang="pt-BR" sz="3600" dirty="0" smtClean="0">
                <a:solidFill>
                  <a:srgbClr val="0000FF"/>
                </a:solidFill>
                <a:latin typeface="Arial" pitchFamily="34" charset="0"/>
                <a:cs typeface="Arial" pitchFamily="34" charset="0"/>
              </a:rPr>
              <a:t>Trình bày các trường hợp áp dụng và không áp dụng của chườm lạnh?</a:t>
            </a:r>
            <a:endParaRPr lang="vi-VN" sz="3600" dirty="0">
              <a:solidFill>
                <a:srgbClr val="0000FF"/>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EAF65A9-22AB-466A-842E-C5BF9E56D958}" type="slidenum">
              <a:rPr lang="en-US" smtClean="0"/>
              <a:pPr/>
              <a:t>14</a:t>
            </a:fld>
            <a:endParaRPr lang="en-US"/>
          </a:p>
        </p:txBody>
      </p:sp>
    </p:spTree>
    <p:extLst>
      <p:ext uri="{BB962C8B-B14F-4D97-AF65-F5344CB8AC3E}">
        <p14:creationId xmlns:p14="http://schemas.microsoft.com/office/powerpoint/2010/main" val="2172452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14361"/>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400" b="1" dirty="0" smtClean="0">
                <a:solidFill>
                  <a:schemeClr val="bg1"/>
                </a:solidFill>
                <a:latin typeface="Tahoma" pitchFamily="34" charset="0"/>
                <a:ea typeface="Tahoma" pitchFamily="34" charset="0"/>
                <a:cs typeface="Tahoma" pitchFamily="34" charset="0"/>
              </a:rPr>
              <a:t>4. ÁP DỤNG VÀ KHÔNG ÁP DỤNG CHƯỜM LẠNH </a:t>
            </a:r>
            <a:endParaRPr lang="en-US" sz="2400" b="1" dirty="0">
              <a:solidFill>
                <a:schemeClr val="bg1"/>
              </a:solidFill>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285720" y="714362"/>
            <a:ext cx="3857652" cy="4295787"/>
          </a:xfrm>
        </p:spPr>
        <p:txBody>
          <a:bodyPr>
            <a:noAutofit/>
          </a:bodyPr>
          <a:lstStyle/>
          <a:p>
            <a:pPr lvl="0" algn="l"/>
            <a:endParaRPr lang="en-US" dirty="0">
              <a:solidFill>
                <a:srgbClr val="0000FF"/>
              </a:solidFill>
              <a:latin typeface="Arial" pitchFamily="34" charset="0"/>
              <a:cs typeface="Arial"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Slide Number Placeholder 3"/>
          <p:cNvSpPr>
            <a:spLocks noGrp="1"/>
          </p:cNvSpPr>
          <p:nvPr>
            <p:ph type="sldNum" sz="quarter" idx="12"/>
          </p:nvPr>
        </p:nvSpPr>
        <p:spPr/>
        <p:txBody>
          <a:bodyPr/>
          <a:lstStyle/>
          <a:p>
            <a:fld id="{4EAF65A9-22AB-466A-842E-C5BF9E56D958}" type="slidenum">
              <a:rPr lang="en-US" smtClean="0"/>
              <a:pPr/>
              <a:t>15</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613064935"/>
              </p:ext>
            </p:extLst>
          </p:nvPr>
        </p:nvGraphicFramePr>
        <p:xfrm>
          <a:off x="106778" y="780440"/>
          <a:ext cx="8961022" cy="4026154"/>
        </p:xfrm>
        <a:graphic>
          <a:graphicData uri="http://schemas.openxmlformats.org/drawingml/2006/table">
            <a:tbl>
              <a:tblPr firstRow="1" bandRow="1">
                <a:tableStyleId>{5C22544A-7EE6-4342-B048-85BDC9FD1C3A}</a:tableStyleId>
              </a:tblPr>
              <a:tblGrid>
                <a:gridCol w="8961022">
                  <a:extLst>
                    <a:ext uri="{9D8B030D-6E8A-4147-A177-3AD203B41FA5}">
                      <a16:colId xmlns:a16="http://schemas.microsoft.com/office/drawing/2014/main" val="20000"/>
                    </a:ext>
                  </a:extLst>
                </a:gridCol>
              </a:tblGrid>
              <a:tr h="42315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300" b="1" i="0" u="none" strike="noStrike" cap="none" normalizeH="0" baseline="0" dirty="0" smtClean="0">
                          <a:ln>
                            <a:noFill/>
                          </a:ln>
                          <a:solidFill>
                            <a:schemeClr val="bg1"/>
                          </a:solidFill>
                          <a:effectLst/>
                          <a:latin typeface="Arial" pitchFamily="34" charset="0"/>
                          <a:cs typeface="Arial" pitchFamily="34" charset="0"/>
                        </a:rPr>
                        <a:t>4.1. ÁP </a:t>
                      </a:r>
                      <a:r>
                        <a:rPr kumimoji="0" lang="en-US" sz="2300" b="1" i="0" u="none" strike="noStrike" cap="none" normalizeH="0" baseline="0" dirty="0" smtClean="0">
                          <a:ln>
                            <a:noFill/>
                          </a:ln>
                          <a:solidFill>
                            <a:schemeClr val="bg1"/>
                          </a:solidFill>
                          <a:effectLst/>
                          <a:latin typeface="Arial" pitchFamily="34" charset="0"/>
                          <a:cs typeface="Arial" pitchFamily="34" charset="0"/>
                        </a:rPr>
                        <a:t>DỤNG</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99911">
                <a:tc>
                  <a:txBody>
                    <a:bodyPr/>
                    <a:lstStyle/>
                    <a:p>
                      <a:pPr marL="365760" lvl="0" indent="-342900">
                        <a:lnSpc>
                          <a:spcPct val="150000"/>
                        </a:lnSpc>
                        <a:buFont typeface="Wingdings" panose="05000000000000000000" pitchFamily="2" charset="2"/>
                        <a:buChar char="ü"/>
                      </a:pPr>
                      <a:r>
                        <a:rPr lang="pt-BR" sz="2600" dirty="0" smtClean="0">
                          <a:solidFill>
                            <a:srgbClr val="0000FF"/>
                          </a:solidFill>
                          <a:latin typeface="Arial" pitchFamily="34" charset="0"/>
                          <a:cs typeface="Arial" pitchFamily="34" charset="0"/>
                        </a:rPr>
                        <a:t>NB sốt</a:t>
                      </a:r>
                    </a:p>
                    <a:p>
                      <a:pPr marL="365760" lvl="0" indent="-342900">
                        <a:lnSpc>
                          <a:spcPct val="150000"/>
                        </a:lnSpc>
                        <a:buFont typeface="Wingdings" panose="05000000000000000000" pitchFamily="2" charset="2"/>
                        <a:buChar char="ü"/>
                      </a:pPr>
                      <a:r>
                        <a:rPr lang="pt-BR" sz="2600" dirty="0" smtClean="0">
                          <a:solidFill>
                            <a:srgbClr val="0000FF"/>
                          </a:solidFill>
                          <a:latin typeface="Arial" pitchFamily="34" charset="0"/>
                          <a:cs typeface="Arial" pitchFamily="34" charset="0"/>
                        </a:rPr>
                        <a:t>Chấn </a:t>
                      </a:r>
                      <a:r>
                        <a:rPr lang="pt-BR" sz="2600" dirty="0" smtClean="0">
                          <a:solidFill>
                            <a:srgbClr val="0000FF"/>
                          </a:solidFill>
                          <a:latin typeface="Arial" pitchFamily="34" charset="0"/>
                          <a:cs typeface="Arial" pitchFamily="34" charset="0"/>
                        </a:rPr>
                        <a:t>thương sọ </a:t>
                      </a:r>
                      <a:r>
                        <a:rPr lang="pt-BR" sz="2600" dirty="0" smtClean="0">
                          <a:solidFill>
                            <a:srgbClr val="0000FF"/>
                          </a:solidFill>
                          <a:latin typeface="Arial" pitchFamily="34" charset="0"/>
                          <a:cs typeface="Arial" pitchFamily="34" charset="0"/>
                        </a:rPr>
                        <a:t>não</a:t>
                      </a:r>
                    </a:p>
                    <a:p>
                      <a:pPr marL="365760" lvl="0" indent="-342900">
                        <a:lnSpc>
                          <a:spcPct val="150000"/>
                        </a:lnSpc>
                        <a:buFont typeface="Wingdings" panose="05000000000000000000" pitchFamily="2" charset="2"/>
                        <a:buChar char="ü"/>
                      </a:pPr>
                      <a:r>
                        <a:rPr lang="pt-BR" sz="2600" dirty="0" smtClean="0">
                          <a:solidFill>
                            <a:srgbClr val="0000FF"/>
                          </a:solidFill>
                          <a:latin typeface="Arial" pitchFamily="34" charset="0"/>
                          <a:cs typeface="Arial" pitchFamily="34" charset="0"/>
                        </a:rPr>
                        <a:t>Chấn </a:t>
                      </a:r>
                      <a:r>
                        <a:rPr lang="pt-BR" sz="2600" dirty="0" smtClean="0">
                          <a:solidFill>
                            <a:srgbClr val="0000FF"/>
                          </a:solidFill>
                          <a:latin typeface="Arial" pitchFamily="34" charset="0"/>
                          <a:cs typeface="Arial" pitchFamily="34" charset="0"/>
                        </a:rPr>
                        <a:t>thương </a:t>
                      </a:r>
                      <a:r>
                        <a:rPr lang="pt-BR" sz="2600" dirty="0" smtClean="0">
                          <a:solidFill>
                            <a:srgbClr val="0000FF"/>
                          </a:solidFill>
                          <a:latin typeface="Arial" pitchFamily="34" charset="0"/>
                          <a:cs typeface="Arial" pitchFamily="34" charset="0"/>
                        </a:rPr>
                        <a:t>trong</a:t>
                      </a:r>
                      <a:r>
                        <a:rPr lang="pt-BR" sz="2600" baseline="0" dirty="0" smtClean="0">
                          <a:solidFill>
                            <a:srgbClr val="0000FF"/>
                          </a:solidFill>
                          <a:latin typeface="Arial" pitchFamily="34" charset="0"/>
                          <a:cs typeface="Arial" pitchFamily="34" charset="0"/>
                        </a:rPr>
                        <a:t> thể thao</a:t>
                      </a:r>
                      <a:r>
                        <a:rPr lang="pt-BR" sz="2600" dirty="0" smtClean="0">
                          <a:solidFill>
                            <a:srgbClr val="0000FF"/>
                          </a:solidFill>
                          <a:latin typeface="Arial" pitchFamily="34" charset="0"/>
                          <a:cs typeface="Arial" pitchFamily="34" charset="0"/>
                        </a:rPr>
                        <a:t> </a:t>
                      </a:r>
                      <a:endParaRPr lang="en-US" sz="2600" dirty="0" smtClean="0">
                        <a:solidFill>
                          <a:srgbClr val="0000FF"/>
                        </a:solidFill>
                        <a:latin typeface="Arial" pitchFamily="34" charset="0"/>
                        <a:cs typeface="Arial" pitchFamily="34" charset="0"/>
                      </a:endParaRPr>
                    </a:p>
                    <a:p>
                      <a:pPr marL="365760" lvl="0" indent="-342900">
                        <a:lnSpc>
                          <a:spcPct val="150000"/>
                        </a:lnSpc>
                        <a:buFont typeface="Wingdings" panose="05000000000000000000" pitchFamily="2" charset="2"/>
                        <a:buChar char="ü"/>
                      </a:pPr>
                      <a:r>
                        <a:rPr lang="pt-BR" sz="2600" dirty="0" smtClean="0">
                          <a:solidFill>
                            <a:srgbClr val="0000FF"/>
                          </a:solidFill>
                          <a:latin typeface="Arial" pitchFamily="34" charset="0"/>
                          <a:cs typeface="Arial" pitchFamily="34" charset="0"/>
                        </a:rPr>
                        <a:t>Sau phẫu thuật cắt tuyến giáp</a:t>
                      </a:r>
                      <a:endParaRPr lang="en-US" sz="2600" dirty="0" smtClean="0">
                        <a:solidFill>
                          <a:srgbClr val="0000FF"/>
                        </a:solidFill>
                        <a:latin typeface="Arial" pitchFamily="34" charset="0"/>
                        <a:cs typeface="Arial" pitchFamily="34" charset="0"/>
                      </a:endParaRPr>
                    </a:p>
                    <a:p>
                      <a:pPr marL="365760" lvl="0" indent="-342900">
                        <a:lnSpc>
                          <a:spcPct val="150000"/>
                        </a:lnSpc>
                        <a:buFont typeface="Wingdings" panose="05000000000000000000" pitchFamily="2" charset="2"/>
                        <a:buChar char="ü"/>
                      </a:pPr>
                      <a:r>
                        <a:rPr lang="pt-BR" sz="2600" dirty="0" smtClean="0">
                          <a:solidFill>
                            <a:srgbClr val="0000FF"/>
                          </a:solidFill>
                          <a:latin typeface="Arial" pitchFamily="34" charset="0"/>
                          <a:cs typeface="Arial" pitchFamily="34" charset="0"/>
                        </a:rPr>
                        <a:t>Nhiễm khuẩn, áp xe.</a:t>
                      </a:r>
                      <a:endParaRPr lang="en-US" sz="2600" dirty="0" smtClean="0">
                        <a:solidFill>
                          <a:srgbClr val="0000FF"/>
                        </a:solidFill>
                        <a:latin typeface="Arial" pitchFamily="34" charset="0"/>
                        <a:cs typeface="Arial" pitchFamily="34" charset="0"/>
                      </a:endParaRPr>
                    </a:p>
                    <a:p>
                      <a:pPr marL="365760" lvl="0" indent="-342900">
                        <a:lnSpc>
                          <a:spcPct val="150000"/>
                        </a:lnSpc>
                        <a:buFont typeface="Wingdings" panose="05000000000000000000" pitchFamily="2" charset="2"/>
                        <a:buChar char="ü"/>
                      </a:pPr>
                      <a:r>
                        <a:rPr lang="pt-BR" sz="2600" dirty="0" smtClean="0">
                          <a:solidFill>
                            <a:srgbClr val="0000FF"/>
                          </a:solidFill>
                          <a:latin typeface="Arial" pitchFamily="34" charset="0"/>
                          <a:cs typeface="Arial" pitchFamily="34" charset="0"/>
                        </a:rPr>
                        <a:t>Một số trường hợp đau ngực, đau bụng. </a:t>
                      </a:r>
                      <a:endParaRPr lang="en-US" sz="2600" dirty="0" smtClean="0">
                        <a:solidFill>
                          <a:srgbClr val="0000FF"/>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9358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14361"/>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400" b="1" dirty="0" smtClean="0">
                <a:solidFill>
                  <a:schemeClr val="bg1"/>
                </a:solidFill>
                <a:latin typeface="Tahoma" pitchFamily="34" charset="0"/>
                <a:ea typeface="Tahoma" pitchFamily="34" charset="0"/>
                <a:cs typeface="Tahoma" pitchFamily="34" charset="0"/>
              </a:rPr>
              <a:t>4. ÁP DỤNG VÀ KHÔNG ÁP DỤNG CHƯỜM LẠNH </a:t>
            </a:r>
            <a:endParaRPr lang="en-US" sz="2400" b="1" dirty="0">
              <a:solidFill>
                <a:schemeClr val="bg1"/>
              </a:solidFill>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285720" y="714362"/>
            <a:ext cx="3857652" cy="4295787"/>
          </a:xfrm>
        </p:spPr>
        <p:txBody>
          <a:bodyPr>
            <a:noAutofit/>
          </a:bodyPr>
          <a:lstStyle/>
          <a:p>
            <a:pPr lvl="0" algn="l"/>
            <a:endParaRPr lang="en-US" dirty="0">
              <a:solidFill>
                <a:srgbClr val="0000FF"/>
              </a:solidFill>
              <a:latin typeface="Arial" pitchFamily="34" charset="0"/>
              <a:cs typeface="Arial"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Slide Number Placeholder 3"/>
          <p:cNvSpPr>
            <a:spLocks noGrp="1"/>
          </p:cNvSpPr>
          <p:nvPr>
            <p:ph type="sldNum" sz="quarter" idx="12"/>
          </p:nvPr>
        </p:nvSpPr>
        <p:spPr/>
        <p:txBody>
          <a:bodyPr/>
          <a:lstStyle/>
          <a:p>
            <a:fld id="{4EAF65A9-22AB-466A-842E-C5BF9E56D958}" type="slidenum">
              <a:rPr lang="en-US" smtClean="0"/>
              <a:pPr/>
              <a:t>16</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217812044"/>
              </p:ext>
            </p:extLst>
          </p:nvPr>
        </p:nvGraphicFramePr>
        <p:xfrm>
          <a:off x="106778" y="780440"/>
          <a:ext cx="8929718" cy="4167574"/>
        </p:xfrm>
        <a:graphic>
          <a:graphicData uri="http://schemas.openxmlformats.org/drawingml/2006/table">
            <a:tbl>
              <a:tblPr firstRow="1" bandRow="1">
                <a:tableStyleId>{5C22544A-7EE6-4342-B048-85BDC9FD1C3A}</a:tableStyleId>
              </a:tblPr>
              <a:tblGrid>
                <a:gridCol w="8929718">
                  <a:extLst>
                    <a:ext uri="{9D8B030D-6E8A-4147-A177-3AD203B41FA5}">
                      <a16:colId xmlns:a16="http://schemas.microsoft.com/office/drawing/2014/main" val="20001"/>
                    </a:ext>
                  </a:extLst>
                </a:gridCol>
              </a:tblGrid>
              <a:tr h="55204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300" b="1" i="0" u="none" strike="noStrike" cap="none" normalizeH="0" baseline="0" dirty="0" smtClean="0">
                          <a:ln>
                            <a:noFill/>
                          </a:ln>
                          <a:solidFill>
                            <a:schemeClr val="bg1"/>
                          </a:solidFill>
                          <a:effectLst/>
                          <a:latin typeface="Arial" pitchFamily="34" charset="0"/>
                          <a:cs typeface="Arial" pitchFamily="34" charset="0"/>
                        </a:rPr>
                        <a:t>4.2. KHÔNG </a:t>
                      </a:r>
                      <a:r>
                        <a:rPr kumimoji="0" lang="en-US" sz="2300" b="1" i="0" u="none" strike="noStrike" cap="none" normalizeH="0" baseline="0" dirty="0" smtClean="0">
                          <a:ln>
                            <a:noFill/>
                          </a:ln>
                          <a:solidFill>
                            <a:schemeClr val="bg1"/>
                          </a:solidFill>
                          <a:effectLst/>
                          <a:latin typeface="Arial" pitchFamily="34" charset="0"/>
                          <a:cs typeface="Arial" pitchFamily="34" charset="0"/>
                        </a:rPr>
                        <a:t>ÁP DỤNG</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15526">
                <a:tc>
                  <a:txBody>
                    <a:bodyPr/>
                    <a:lstStyle/>
                    <a:p>
                      <a:pPr marL="342900" lvl="0" indent="-342900">
                        <a:lnSpc>
                          <a:spcPct val="150000"/>
                        </a:lnSpc>
                        <a:buFont typeface="Wingdings" panose="05000000000000000000" pitchFamily="2" charset="2"/>
                        <a:buChar char="ü"/>
                      </a:pPr>
                      <a:r>
                        <a:rPr lang="pt-BR" sz="2600" kern="1200" dirty="0" smtClean="0">
                          <a:solidFill>
                            <a:srgbClr val="0000FF"/>
                          </a:solidFill>
                          <a:latin typeface="Arial" pitchFamily="34" charset="0"/>
                          <a:ea typeface="+mn-ea"/>
                          <a:cs typeface="Arial" pitchFamily="34" charset="0"/>
                        </a:rPr>
                        <a:t>Xuất </a:t>
                      </a:r>
                      <a:r>
                        <a:rPr lang="pt-BR" sz="2600" kern="1200" dirty="0" smtClean="0">
                          <a:solidFill>
                            <a:srgbClr val="0000FF"/>
                          </a:solidFill>
                          <a:latin typeface="Arial" pitchFamily="34" charset="0"/>
                          <a:ea typeface="+mn-ea"/>
                          <a:cs typeface="Arial" pitchFamily="34" charset="0"/>
                        </a:rPr>
                        <a:t>huyết</a:t>
                      </a:r>
                      <a:r>
                        <a:rPr lang="pt-BR" sz="2600" kern="1200" baseline="0" dirty="0" smtClean="0">
                          <a:solidFill>
                            <a:srgbClr val="0000FF"/>
                          </a:solidFill>
                          <a:latin typeface="Arial" pitchFamily="34" charset="0"/>
                          <a:ea typeface="+mn-ea"/>
                          <a:cs typeface="Arial" pitchFamily="34" charset="0"/>
                        </a:rPr>
                        <a:t> </a:t>
                      </a:r>
                      <a:r>
                        <a:rPr lang="pt-BR" sz="2600" kern="1200" baseline="0" dirty="0" smtClean="0">
                          <a:solidFill>
                            <a:srgbClr val="0000FF"/>
                          </a:solidFill>
                          <a:latin typeface="Arial" pitchFamily="34" charset="0"/>
                          <a:ea typeface="+mn-ea"/>
                          <a:cs typeface="Arial" pitchFamily="34" charset="0"/>
                        </a:rPr>
                        <a:t>phổi</a:t>
                      </a:r>
                    </a:p>
                    <a:p>
                      <a:pPr marL="342900" lvl="0" indent="-342900">
                        <a:lnSpc>
                          <a:spcPct val="150000"/>
                        </a:lnSpc>
                        <a:buFont typeface="Wingdings" panose="05000000000000000000" pitchFamily="2" charset="2"/>
                        <a:buChar char="ü"/>
                      </a:pPr>
                      <a:r>
                        <a:rPr lang="pt-BR" sz="2600" kern="1200" dirty="0" smtClean="0">
                          <a:solidFill>
                            <a:srgbClr val="0000FF"/>
                          </a:solidFill>
                          <a:latin typeface="Arial" pitchFamily="34" charset="0"/>
                          <a:ea typeface="+mn-ea"/>
                          <a:cs typeface="Arial" pitchFamily="34" charset="0"/>
                        </a:rPr>
                        <a:t>Tuần </a:t>
                      </a:r>
                      <a:r>
                        <a:rPr lang="pt-BR" sz="2600" kern="1200" dirty="0" smtClean="0">
                          <a:solidFill>
                            <a:srgbClr val="0000FF"/>
                          </a:solidFill>
                          <a:latin typeface="Arial" pitchFamily="34" charset="0"/>
                          <a:ea typeface="+mn-ea"/>
                          <a:cs typeface="Arial" pitchFamily="34" charset="0"/>
                        </a:rPr>
                        <a:t>hoàn cục bộ kém. </a:t>
                      </a:r>
                      <a:endParaRPr lang="en-US" sz="2600" kern="1200" dirty="0" smtClean="0">
                        <a:solidFill>
                          <a:srgbClr val="0000FF"/>
                        </a:solidFill>
                        <a:latin typeface="Arial" pitchFamily="34" charset="0"/>
                        <a:ea typeface="+mn-ea"/>
                        <a:cs typeface="Arial" pitchFamily="34" charset="0"/>
                      </a:endParaRPr>
                    </a:p>
                    <a:p>
                      <a:pPr marL="342900" lvl="0" indent="-342900">
                        <a:lnSpc>
                          <a:spcPct val="150000"/>
                        </a:lnSpc>
                        <a:buFont typeface="Wingdings" panose="05000000000000000000" pitchFamily="2" charset="2"/>
                        <a:buChar char="ü"/>
                      </a:pPr>
                      <a:r>
                        <a:rPr lang="pt-BR" sz="2600" kern="1200" dirty="0" smtClean="0">
                          <a:solidFill>
                            <a:srgbClr val="0000FF"/>
                          </a:solidFill>
                          <a:latin typeface="Arial" pitchFamily="34" charset="0"/>
                          <a:ea typeface="+mn-ea"/>
                          <a:cs typeface="Arial" pitchFamily="34" charset="0"/>
                        </a:rPr>
                        <a:t>Thân nhiệt thấp. </a:t>
                      </a:r>
                      <a:endParaRPr lang="en-US" sz="2600" kern="1200" dirty="0" smtClean="0">
                        <a:solidFill>
                          <a:srgbClr val="0000FF"/>
                        </a:solidFill>
                        <a:latin typeface="Arial" pitchFamily="34" charset="0"/>
                        <a:ea typeface="+mn-ea"/>
                        <a:cs typeface="Arial" pitchFamily="34" charset="0"/>
                      </a:endParaRPr>
                    </a:p>
                    <a:p>
                      <a:pPr marL="342900" lvl="0" indent="-342900">
                        <a:lnSpc>
                          <a:spcPct val="150000"/>
                        </a:lnSpc>
                        <a:buFont typeface="Wingdings" panose="05000000000000000000" pitchFamily="2" charset="2"/>
                        <a:buChar char="ü"/>
                      </a:pPr>
                      <a:r>
                        <a:rPr lang="pt-BR" sz="2600" kern="1200" dirty="0" smtClean="0">
                          <a:solidFill>
                            <a:srgbClr val="0000FF"/>
                          </a:solidFill>
                          <a:latin typeface="Arial" pitchFamily="34" charset="0"/>
                          <a:ea typeface="+mn-ea"/>
                          <a:cs typeface="Arial" pitchFamily="34" charset="0"/>
                        </a:rPr>
                        <a:t>Táo bón. </a:t>
                      </a:r>
                      <a:endParaRPr lang="en-US" sz="2600" kern="1200" dirty="0" smtClean="0">
                        <a:solidFill>
                          <a:srgbClr val="0000FF"/>
                        </a:solidFill>
                        <a:latin typeface="Arial" pitchFamily="34" charset="0"/>
                        <a:ea typeface="+mn-ea"/>
                        <a:cs typeface="Arial" pitchFamily="34" charset="0"/>
                      </a:endParaRPr>
                    </a:p>
                    <a:p>
                      <a:pPr marL="342900" lvl="0" indent="-342900">
                        <a:lnSpc>
                          <a:spcPct val="150000"/>
                        </a:lnSpc>
                        <a:buFont typeface="Wingdings" panose="05000000000000000000" pitchFamily="2" charset="2"/>
                        <a:buChar char="ü"/>
                      </a:pPr>
                      <a:r>
                        <a:rPr lang="pt-BR" sz="2600" kern="1200" dirty="0" smtClean="0">
                          <a:solidFill>
                            <a:srgbClr val="0000FF"/>
                          </a:solidFill>
                          <a:latin typeface="Arial" pitchFamily="34" charset="0"/>
                          <a:ea typeface="+mn-ea"/>
                          <a:cs typeface="Arial" pitchFamily="34" charset="0"/>
                        </a:rPr>
                        <a:t>Người</a:t>
                      </a:r>
                      <a:r>
                        <a:rPr lang="en-US" sz="2600" kern="1200" dirty="0" smtClean="0">
                          <a:solidFill>
                            <a:srgbClr val="0000FF"/>
                          </a:solidFill>
                          <a:latin typeface="Arial" pitchFamily="34" charset="0"/>
                          <a:ea typeface="+mn-ea"/>
                          <a:cs typeface="Arial" pitchFamily="34" charset="0"/>
                        </a:rPr>
                        <a:t> </a:t>
                      </a:r>
                      <a:r>
                        <a:rPr lang="en-US" sz="2600" kern="1200" dirty="0" err="1" smtClean="0">
                          <a:solidFill>
                            <a:srgbClr val="0000FF"/>
                          </a:solidFill>
                          <a:latin typeface="Arial" pitchFamily="34" charset="0"/>
                          <a:ea typeface="+mn-ea"/>
                          <a:cs typeface="Arial" pitchFamily="34" charset="0"/>
                        </a:rPr>
                        <a:t>già</a:t>
                      </a:r>
                      <a:r>
                        <a:rPr lang="en-US" sz="2600" kern="1200" dirty="0" smtClean="0">
                          <a:solidFill>
                            <a:srgbClr val="0000FF"/>
                          </a:solidFill>
                          <a:latin typeface="Arial" pitchFamily="34" charset="0"/>
                          <a:ea typeface="+mn-ea"/>
                          <a:cs typeface="Arial" pitchFamily="34" charset="0"/>
                        </a:rPr>
                        <a:t> </a:t>
                      </a:r>
                      <a:r>
                        <a:rPr lang="en-US" sz="2600" kern="1200" dirty="0" err="1" smtClean="0">
                          <a:solidFill>
                            <a:srgbClr val="0000FF"/>
                          </a:solidFill>
                          <a:latin typeface="Arial" pitchFamily="34" charset="0"/>
                          <a:ea typeface="+mn-ea"/>
                          <a:cs typeface="Arial" pitchFamily="34" charset="0"/>
                        </a:rPr>
                        <a:t>yếu</a:t>
                      </a:r>
                      <a:r>
                        <a:rPr lang="en-US" sz="2600" kern="1200" dirty="0" smtClean="0">
                          <a:solidFill>
                            <a:srgbClr val="0000FF"/>
                          </a:solidFill>
                          <a:latin typeface="Arial" pitchFamily="34" charset="0"/>
                          <a:ea typeface="+mn-ea"/>
                          <a:cs typeface="Arial" pitchFamily="34" charset="0"/>
                        </a:rPr>
                        <a:t>.</a:t>
                      </a:r>
                      <a:r>
                        <a:rPr lang="en-US" sz="2600" kern="1200" dirty="0" smtClean="0">
                          <a:solidFill>
                            <a:srgbClr val="0000FF"/>
                          </a:solidFill>
                          <a:latin typeface="+mn-lt"/>
                          <a:ea typeface="+mn-ea"/>
                          <a:cs typeface="+mn-cs"/>
                        </a:rPr>
                        <a:t> </a:t>
                      </a:r>
                    </a:p>
                    <a:p>
                      <a:pPr>
                        <a:lnSpc>
                          <a:spcPct val="100000"/>
                        </a:lnSpc>
                      </a:pPr>
                      <a:endParaRPr lang="en-US" sz="2600" dirty="0">
                        <a:ln>
                          <a:solidFill>
                            <a:srgbClr val="002060"/>
                          </a:solidFill>
                        </a:ln>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2315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5. QUY TRÌNH KỸ THUẬT</a:t>
            </a:r>
            <a:endParaRPr lang="en-US" sz="2800" b="1" dirty="0">
              <a:solidFill>
                <a:schemeClr val="bg1"/>
              </a:solidFill>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76200" y="666748"/>
            <a:ext cx="9067800" cy="4476752"/>
          </a:xfrm>
        </p:spPr>
        <p:txBody>
          <a:bodyPr>
            <a:noAutofit/>
          </a:bodyPr>
          <a:lstStyle/>
          <a:p>
            <a:endParaRPr lang="nl-NL" sz="2400" b="1" dirty="0" smtClean="0">
              <a:solidFill>
                <a:srgbClr val="C00000"/>
              </a:solidFill>
              <a:latin typeface="Arial" pitchFamily="34" charset="0"/>
              <a:cs typeface="Arial" pitchFamily="34" charset="0"/>
            </a:endParaRPr>
          </a:p>
          <a:p>
            <a:endParaRPr lang="nl-NL" sz="2400" b="1" dirty="0" smtClean="0">
              <a:solidFill>
                <a:srgbClr val="C00000"/>
              </a:solidFill>
              <a:latin typeface="Arial" pitchFamily="34" charset="0"/>
              <a:cs typeface="Arial" pitchFamily="34" charset="0"/>
            </a:endParaRPr>
          </a:p>
          <a:p>
            <a:endParaRPr lang="nl-NL" sz="2400" b="1" dirty="0" smtClean="0">
              <a:solidFill>
                <a:srgbClr val="C00000"/>
              </a:solidFill>
              <a:latin typeface="Arial" pitchFamily="34" charset="0"/>
              <a:cs typeface="Arial" pitchFamily="34" charset="0"/>
            </a:endParaRPr>
          </a:p>
          <a:p>
            <a:r>
              <a:rPr lang="nl-NL" b="1" dirty="0" smtClean="0">
                <a:solidFill>
                  <a:srgbClr val="0000FF"/>
                </a:solidFill>
                <a:latin typeface="Arial" pitchFamily="34" charset="0"/>
                <a:cs typeface="Arial" pitchFamily="34" charset="0"/>
              </a:rPr>
              <a:t>5.1. KỸ THUẬT CHƯỜM ẤM</a:t>
            </a:r>
          </a:p>
          <a:p>
            <a:pPr algn="l"/>
            <a:endParaRPr lang="en-US" sz="2400" i="1" dirty="0" smtClean="0">
              <a:solidFill>
                <a:srgbClr val="C00000"/>
              </a:solidFill>
              <a:latin typeface="Arial" pitchFamily="34" charset="0"/>
              <a:cs typeface="Arial" pitchFamily="34" charset="0"/>
            </a:endParaRPr>
          </a:p>
          <a:p>
            <a:pPr algn="l"/>
            <a:endParaRPr lang="en-US" sz="2400" dirty="0">
              <a:solidFill>
                <a:schemeClr val="tx1"/>
              </a:solidFill>
              <a:latin typeface="Arial" pitchFamily="34" charset="0"/>
              <a:cs typeface="Arial" pitchFamily="34" charset="0"/>
            </a:endParaRPr>
          </a:p>
        </p:txBody>
      </p:sp>
      <p:sp>
        <p:nvSpPr>
          <p:cNvPr id="9" name="Subtitle 2"/>
          <p:cNvSpPr txBox="1">
            <a:spLocks/>
          </p:cNvSpPr>
          <p:nvPr/>
        </p:nvSpPr>
        <p:spPr>
          <a:xfrm>
            <a:off x="228600" y="1143000"/>
            <a:ext cx="8686800" cy="37719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rgbClr val="0070C0"/>
              </a:solidFill>
              <a:effectLst/>
              <a:uLnTx/>
              <a:uFillTx/>
              <a:latin typeface="Times New Roman" pitchFamily="18" charset="0"/>
              <a:ea typeface="Tahoma" pitchFamily="34" charset="0"/>
              <a:cs typeface="Times New Roman" pitchFamily="18"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fld id="{4EAF65A9-22AB-466A-842E-C5BF9E56D958}" type="slidenum">
              <a:rPr lang="en-US" smtClean="0"/>
              <a:pPr/>
              <a:t>17</a:t>
            </a:fld>
            <a:endParaRPr lang="en-US" dirty="0"/>
          </a:p>
        </p:txBody>
      </p:sp>
    </p:spTree>
    <p:extLst>
      <p:ext uri="{BB962C8B-B14F-4D97-AF65-F5344CB8AC3E}">
        <p14:creationId xmlns:p14="http://schemas.microsoft.com/office/powerpoint/2010/main" val="2303005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TÌNH HUỐNG LÂM SÀNG 1</a:t>
            </a:r>
            <a:endParaRPr lang="en-US" sz="2800" b="1" dirty="0">
              <a:solidFill>
                <a:schemeClr val="bg1"/>
              </a:solidFill>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76200" y="666748"/>
            <a:ext cx="9067800" cy="4476752"/>
          </a:xfrm>
        </p:spPr>
        <p:txBody>
          <a:bodyPr>
            <a:noAutofit/>
          </a:bodyPr>
          <a:lstStyle/>
          <a:p>
            <a:pPr algn="l"/>
            <a:r>
              <a:rPr lang="nl-NL" sz="2400" dirty="0" smtClean="0">
                <a:solidFill>
                  <a:srgbClr val="0000FF"/>
                </a:solidFill>
                <a:latin typeface="Arial" pitchFamily="34" charset="0"/>
                <a:cs typeface="Arial" pitchFamily="34" charset="0"/>
              </a:rPr>
              <a:t>Người bệnh: TRẦN VĂN M; 	SN:1959. </a:t>
            </a:r>
          </a:p>
          <a:p>
            <a:pPr algn="l"/>
            <a:r>
              <a:rPr lang="nl-NL" sz="2400" dirty="0" smtClean="0">
                <a:solidFill>
                  <a:srgbClr val="0000FF"/>
                </a:solidFill>
                <a:latin typeface="Arial" pitchFamily="34" charset="0"/>
                <a:cs typeface="Arial" pitchFamily="34" charset="0"/>
              </a:rPr>
              <a:t>Giường: 8;	 Phòng: 523;		 Khoa: Tiêu hóa.</a:t>
            </a:r>
          </a:p>
          <a:p>
            <a:pPr algn="l"/>
            <a:r>
              <a:rPr lang="nl-NL" sz="2400" dirty="0" smtClean="0">
                <a:solidFill>
                  <a:srgbClr val="0000FF"/>
                </a:solidFill>
                <a:latin typeface="Arial" pitchFamily="34" charset="0"/>
                <a:cs typeface="Arial" pitchFamily="34" charset="0"/>
              </a:rPr>
              <a:t>Địa chỉ: 48 phố Hàng Ngang, Hà Nội  </a:t>
            </a:r>
          </a:p>
          <a:p>
            <a:pPr algn="l"/>
            <a:r>
              <a:rPr lang="nl-NL" sz="2400" dirty="0" smtClean="0">
                <a:solidFill>
                  <a:srgbClr val="0000FF"/>
                </a:solidFill>
                <a:latin typeface="Arial" pitchFamily="34" charset="0"/>
                <a:cs typeface="Arial" pitchFamily="34" charset="0"/>
              </a:rPr>
              <a:t>Chẩn đoán: Viêm dạ dày cấp</a:t>
            </a:r>
          </a:p>
          <a:p>
            <a:pPr algn="l"/>
            <a:r>
              <a:rPr lang="nl-NL" sz="2400" dirty="0" smtClean="0">
                <a:solidFill>
                  <a:srgbClr val="0000FF"/>
                </a:solidFill>
                <a:latin typeface="Arial" pitchFamily="34" charset="0"/>
                <a:cs typeface="Arial" pitchFamily="34" charset="0"/>
              </a:rPr>
              <a:t>Nhận định: người bệnh tỉnh, mệt, đau bụng vùng thượng vị.</a:t>
            </a:r>
          </a:p>
          <a:p>
            <a:pPr algn="l"/>
            <a:r>
              <a:rPr lang="nl-NL" sz="2400" dirty="0">
                <a:solidFill>
                  <a:srgbClr val="0000FF"/>
                </a:solidFill>
                <a:latin typeface="Arial" pitchFamily="34" charset="0"/>
                <a:cs typeface="Arial" pitchFamily="34" charset="0"/>
              </a:rPr>
              <a:t>Y lệnh của bác </a:t>
            </a:r>
            <a:r>
              <a:rPr lang="nl-NL" sz="2400" dirty="0" smtClean="0">
                <a:solidFill>
                  <a:srgbClr val="0000FF"/>
                </a:solidFill>
                <a:latin typeface="Arial" pitchFamily="34" charset="0"/>
                <a:cs typeface="Arial" pitchFamily="34" charset="0"/>
              </a:rPr>
              <a:t>sỹ: </a:t>
            </a:r>
            <a:r>
              <a:rPr lang="nl-NL" sz="2400" dirty="0" smtClean="0">
                <a:solidFill>
                  <a:srgbClr val="0000FF"/>
                </a:solidFill>
                <a:latin typeface="Arial" pitchFamily="34" charset="0"/>
                <a:cs typeface="Arial" pitchFamily="34" charset="0"/>
              </a:rPr>
              <a:t>chườm ấm cho người bệnh.</a:t>
            </a:r>
            <a:endParaRPr lang="en-US" sz="2400" dirty="0" smtClean="0">
              <a:solidFill>
                <a:srgbClr val="0000FF"/>
              </a:solidFill>
              <a:latin typeface="Arial" pitchFamily="34" charset="0"/>
              <a:cs typeface="Arial" pitchFamily="34" charset="0"/>
            </a:endParaRPr>
          </a:p>
          <a:p>
            <a:pPr algn="l"/>
            <a:r>
              <a:rPr lang="en-US" sz="2400" b="1" dirty="0" err="1" smtClean="0">
                <a:solidFill>
                  <a:srgbClr val="0000FF"/>
                </a:solidFill>
                <a:latin typeface="Arial" pitchFamily="34" charset="0"/>
                <a:cs typeface="Arial" pitchFamily="34" charset="0"/>
              </a:rPr>
              <a:t>Yêu</a:t>
            </a:r>
            <a:r>
              <a:rPr lang="en-US" sz="2400" b="1" dirty="0" smtClean="0">
                <a:solidFill>
                  <a:srgbClr val="0000FF"/>
                </a:solidFill>
                <a:latin typeface="Arial" pitchFamily="34" charset="0"/>
                <a:cs typeface="Arial" pitchFamily="34" charset="0"/>
              </a:rPr>
              <a:t> </a:t>
            </a:r>
            <a:r>
              <a:rPr lang="en-US" sz="2400" b="1" dirty="0" err="1" smtClean="0">
                <a:solidFill>
                  <a:srgbClr val="0000FF"/>
                </a:solidFill>
                <a:latin typeface="Arial" pitchFamily="34" charset="0"/>
                <a:cs typeface="Arial" pitchFamily="34" charset="0"/>
              </a:rPr>
              <a:t>cầu</a:t>
            </a:r>
            <a:r>
              <a:rPr lang="en-US" sz="2400" b="1" dirty="0" smtClean="0">
                <a:solidFill>
                  <a:srgbClr val="0000FF"/>
                </a:solidFill>
                <a:latin typeface="Arial" pitchFamily="34" charset="0"/>
                <a:cs typeface="Arial" pitchFamily="34" charset="0"/>
              </a:rPr>
              <a:t>:</a:t>
            </a:r>
            <a:endParaRPr lang="en-US" sz="2400" b="1" i="1" dirty="0" smtClean="0">
              <a:solidFill>
                <a:srgbClr val="0000FF"/>
              </a:solidFill>
              <a:latin typeface="Arial" pitchFamily="34" charset="0"/>
              <a:cs typeface="Arial" pitchFamily="34" charset="0"/>
            </a:endParaRPr>
          </a:p>
          <a:p>
            <a:pPr algn="l"/>
            <a:r>
              <a:rPr lang="nl-NL" sz="2400" i="1" dirty="0" smtClean="0">
                <a:solidFill>
                  <a:srgbClr val="0000FF"/>
                </a:solidFill>
                <a:latin typeface="Arial" pitchFamily="34" charset="0"/>
                <a:cs typeface="Arial" pitchFamily="34" charset="0"/>
              </a:rPr>
              <a:t> </a:t>
            </a:r>
            <a:r>
              <a:rPr lang="nl-NL" sz="2400" dirty="0" smtClean="0">
                <a:solidFill>
                  <a:srgbClr val="C00000"/>
                </a:solidFill>
                <a:latin typeface="Arial" pitchFamily="34" charset="0"/>
                <a:cs typeface="Arial" pitchFamily="34" charset="0"/>
              </a:rPr>
              <a:t>1. Hãy chuẩn bị NB để thực hiện kỹ thuật </a:t>
            </a:r>
          </a:p>
          <a:p>
            <a:pPr algn="l"/>
            <a:r>
              <a:rPr lang="nl-NL" sz="2400" dirty="0" smtClean="0">
                <a:solidFill>
                  <a:srgbClr val="C00000"/>
                </a:solidFill>
                <a:latin typeface="Arial" pitchFamily="34" charset="0"/>
                <a:cs typeface="Arial" pitchFamily="34" charset="0"/>
              </a:rPr>
              <a:t>2. Hãy chuẩn bị ĐD, dụng cụ để thực hiện kỹ thuật </a:t>
            </a:r>
          </a:p>
          <a:p>
            <a:pPr algn="l"/>
            <a:r>
              <a:rPr lang="nl-NL" sz="2400" dirty="0" smtClean="0">
                <a:solidFill>
                  <a:srgbClr val="C00000"/>
                </a:solidFill>
                <a:latin typeface="Arial" pitchFamily="34" charset="0"/>
                <a:cs typeface="Arial" pitchFamily="34" charset="0"/>
              </a:rPr>
              <a:t>3. Tiến hành kỹ thuật  trên người bệnh M theo đúng quy trình</a:t>
            </a:r>
            <a:r>
              <a:rPr lang="nl-NL" sz="2400" i="1" dirty="0" smtClean="0">
                <a:solidFill>
                  <a:srgbClr val="C00000"/>
                </a:solidFill>
                <a:latin typeface="Arial" pitchFamily="34" charset="0"/>
                <a:cs typeface="Arial" pitchFamily="34" charset="0"/>
              </a:rPr>
              <a:t>.</a:t>
            </a:r>
          </a:p>
          <a:p>
            <a:pPr algn="l"/>
            <a:endParaRPr lang="en-US" sz="2400" i="1" dirty="0" smtClean="0">
              <a:solidFill>
                <a:srgbClr val="C00000"/>
              </a:solidFill>
              <a:latin typeface="Arial" pitchFamily="34" charset="0"/>
              <a:cs typeface="Arial" pitchFamily="34" charset="0"/>
            </a:endParaRPr>
          </a:p>
          <a:p>
            <a:pPr algn="l"/>
            <a:endParaRPr lang="en-US" sz="2400" dirty="0">
              <a:solidFill>
                <a:schemeClr val="tx1"/>
              </a:solidFill>
              <a:latin typeface="Arial" pitchFamily="34" charset="0"/>
              <a:cs typeface="Arial"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fld id="{4EAF65A9-22AB-466A-842E-C5BF9E56D958}" type="slidenum">
              <a:rPr lang="en-US" smtClean="0"/>
              <a:pPr/>
              <a:t>18</a:t>
            </a:fld>
            <a:endParaRPr lang="en-US" dirty="0"/>
          </a:p>
        </p:txBody>
      </p:sp>
    </p:spTree>
    <p:extLst>
      <p:ext uri="{BB962C8B-B14F-4D97-AF65-F5344CB8AC3E}">
        <p14:creationId xmlns:p14="http://schemas.microsoft.com/office/powerpoint/2010/main" val="23030058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TÌNH HUỐNG LÂM SÀNG 1</a:t>
            </a:r>
            <a:endParaRPr lang="en-US" sz="2800" b="1" dirty="0">
              <a:solidFill>
                <a:schemeClr val="bg1"/>
              </a:solidFill>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76200" y="666748"/>
            <a:ext cx="9067800" cy="4476752"/>
          </a:xfrm>
        </p:spPr>
        <p:txBody>
          <a:bodyPr>
            <a:noAutofit/>
          </a:bodyPr>
          <a:lstStyle/>
          <a:p>
            <a:pPr algn="l"/>
            <a:r>
              <a:rPr lang="nl-NL" sz="2400" dirty="0" smtClean="0">
                <a:solidFill>
                  <a:srgbClr val="0000FF"/>
                </a:solidFill>
                <a:latin typeface="Arial" pitchFamily="34" charset="0"/>
                <a:cs typeface="Arial" pitchFamily="34" charset="0"/>
              </a:rPr>
              <a:t>Người bệnh: TRẦN VĂN M; 	SN:1959. </a:t>
            </a:r>
          </a:p>
          <a:p>
            <a:pPr algn="l"/>
            <a:r>
              <a:rPr lang="nl-NL" sz="2400" dirty="0" smtClean="0">
                <a:solidFill>
                  <a:srgbClr val="0000FF"/>
                </a:solidFill>
                <a:latin typeface="Arial" pitchFamily="34" charset="0"/>
                <a:cs typeface="Arial" pitchFamily="34" charset="0"/>
              </a:rPr>
              <a:t>Giường: 8;	 Phòng: 523;		 Khoa: Tiêu hóa.</a:t>
            </a:r>
          </a:p>
          <a:p>
            <a:pPr algn="l"/>
            <a:r>
              <a:rPr lang="nl-NL" sz="2400" dirty="0" smtClean="0">
                <a:solidFill>
                  <a:srgbClr val="0000FF"/>
                </a:solidFill>
                <a:latin typeface="Arial" pitchFamily="34" charset="0"/>
                <a:cs typeface="Arial" pitchFamily="34" charset="0"/>
              </a:rPr>
              <a:t>Địa chỉ: 48 phố Hàng Ngang, Hà Nội  </a:t>
            </a:r>
          </a:p>
          <a:p>
            <a:pPr algn="l"/>
            <a:r>
              <a:rPr lang="nl-NL" sz="2400" dirty="0" smtClean="0">
                <a:solidFill>
                  <a:srgbClr val="0000FF"/>
                </a:solidFill>
                <a:latin typeface="Arial" pitchFamily="34" charset="0"/>
                <a:cs typeface="Arial" pitchFamily="34" charset="0"/>
              </a:rPr>
              <a:t>Chẩn đoán: Viêm dạ dày cấp</a:t>
            </a:r>
          </a:p>
          <a:p>
            <a:pPr algn="l"/>
            <a:r>
              <a:rPr lang="nl-NL" sz="2400" dirty="0" smtClean="0">
                <a:solidFill>
                  <a:srgbClr val="0000FF"/>
                </a:solidFill>
                <a:latin typeface="Arial" pitchFamily="34" charset="0"/>
                <a:cs typeface="Arial" pitchFamily="34" charset="0"/>
              </a:rPr>
              <a:t>Nhận định: người bệnh tỉnh, mệt, đau bụng vùng thượng vị.</a:t>
            </a:r>
          </a:p>
          <a:p>
            <a:pPr algn="l"/>
            <a:r>
              <a:rPr lang="nl-NL" sz="2400" dirty="0">
                <a:solidFill>
                  <a:srgbClr val="0000FF"/>
                </a:solidFill>
                <a:latin typeface="Arial" pitchFamily="34" charset="0"/>
                <a:cs typeface="Arial" pitchFamily="34" charset="0"/>
              </a:rPr>
              <a:t>Y lệnh của bác </a:t>
            </a:r>
            <a:r>
              <a:rPr lang="nl-NL" sz="2400" dirty="0" smtClean="0">
                <a:solidFill>
                  <a:srgbClr val="0000FF"/>
                </a:solidFill>
                <a:latin typeface="Arial" pitchFamily="34" charset="0"/>
                <a:cs typeface="Arial" pitchFamily="34" charset="0"/>
              </a:rPr>
              <a:t>sỹ: </a:t>
            </a:r>
            <a:r>
              <a:rPr lang="nl-NL" sz="2400" dirty="0" smtClean="0">
                <a:solidFill>
                  <a:srgbClr val="0000FF"/>
                </a:solidFill>
                <a:latin typeface="Arial" pitchFamily="34" charset="0"/>
                <a:cs typeface="Arial" pitchFamily="34" charset="0"/>
              </a:rPr>
              <a:t>chườm ấm cho người bệnh.</a:t>
            </a:r>
            <a:endParaRPr lang="en-US" sz="2400" dirty="0" smtClean="0">
              <a:solidFill>
                <a:srgbClr val="0000FF"/>
              </a:solidFill>
              <a:latin typeface="Arial" pitchFamily="34" charset="0"/>
              <a:cs typeface="Arial" pitchFamily="34" charset="0"/>
            </a:endParaRPr>
          </a:p>
          <a:p>
            <a:pPr algn="l"/>
            <a:r>
              <a:rPr lang="en-US" sz="2400" b="1" dirty="0" err="1" smtClean="0">
                <a:solidFill>
                  <a:srgbClr val="0000FF"/>
                </a:solidFill>
                <a:latin typeface="Arial" pitchFamily="34" charset="0"/>
                <a:cs typeface="Arial" pitchFamily="34" charset="0"/>
              </a:rPr>
              <a:t>Yêu</a:t>
            </a:r>
            <a:r>
              <a:rPr lang="en-US" sz="2400" b="1" dirty="0" smtClean="0">
                <a:solidFill>
                  <a:srgbClr val="0000FF"/>
                </a:solidFill>
                <a:latin typeface="Arial" pitchFamily="34" charset="0"/>
                <a:cs typeface="Arial" pitchFamily="34" charset="0"/>
              </a:rPr>
              <a:t> </a:t>
            </a:r>
            <a:r>
              <a:rPr lang="en-US" sz="2400" b="1" dirty="0" err="1" smtClean="0">
                <a:solidFill>
                  <a:srgbClr val="0000FF"/>
                </a:solidFill>
                <a:latin typeface="Arial" pitchFamily="34" charset="0"/>
                <a:cs typeface="Arial" pitchFamily="34" charset="0"/>
              </a:rPr>
              <a:t>cầu</a:t>
            </a:r>
            <a:r>
              <a:rPr lang="en-US" sz="2400" b="1" dirty="0" smtClean="0">
                <a:solidFill>
                  <a:srgbClr val="0000FF"/>
                </a:solidFill>
                <a:latin typeface="Arial" pitchFamily="34" charset="0"/>
                <a:cs typeface="Arial" pitchFamily="34" charset="0"/>
              </a:rPr>
              <a:t>:</a:t>
            </a:r>
            <a:endParaRPr lang="en-US" sz="2400" b="1" i="1" dirty="0" smtClean="0">
              <a:solidFill>
                <a:srgbClr val="0000FF"/>
              </a:solidFill>
              <a:latin typeface="Arial" pitchFamily="34" charset="0"/>
              <a:cs typeface="Arial" pitchFamily="34" charset="0"/>
            </a:endParaRPr>
          </a:p>
          <a:p>
            <a:pPr algn="l"/>
            <a:r>
              <a:rPr lang="nl-NL" sz="2400" dirty="0" smtClean="0">
                <a:solidFill>
                  <a:srgbClr val="0000FF"/>
                </a:solidFill>
                <a:latin typeface="Arial" pitchFamily="34" charset="0"/>
                <a:cs typeface="Arial" pitchFamily="34" charset="0"/>
              </a:rPr>
              <a:t> </a:t>
            </a:r>
            <a:r>
              <a:rPr lang="nl-NL" sz="2400" dirty="0" smtClean="0">
                <a:solidFill>
                  <a:srgbClr val="C00000"/>
                </a:solidFill>
                <a:latin typeface="Arial" pitchFamily="34" charset="0"/>
                <a:cs typeface="Arial" pitchFamily="34" charset="0"/>
              </a:rPr>
              <a:t>1. Hãy chuẩn bị NB để thực hiện kỹ thuật </a:t>
            </a:r>
          </a:p>
          <a:p>
            <a:pPr algn="l"/>
            <a:endParaRPr lang="en-US" sz="2400" i="1" dirty="0" smtClean="0">
              <a:solidFill>
                <a:srgbClr val="C00000"/>
              </a:solidFill>
              <a:latin typeface="Arial" pitchFamily="34" charset="0"/>
              <a:cs typeface="Arial" pitchFamily="34" charset="0"/>
            </a:endParaRPr>
          </a:p>
          <a:p>
            <a:pPr algn="l"/>
            <a:endParaRPr lang="en-US" sz="2400" dirty="0">
              <a:solidFill>
                <a:schemeClr val="tx1"/>
              </a:solidFill>
              <a:latin typeface="Arial" pitchFamily="34" charset="0"/>
              <a:cs typeface="Arial"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AF65A9-22AB-466A-842E-C5BF9E56D95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8240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fontScale="90000"/>
          </a:bodyPr>
          <a:lstStyle/>
          <a:p>
            <a:pPr lvl="0"/>
            <a:r>
              <a:rPr lang="nl-NL" sz="2800" b="1" dirty="0" smtClean="0">
                <a:solidFill>
                  <a:srgbClr val="0000FF"/>
                </a:solidFill>
                <a:latin typeface="Arial" pitchFamily="34" charset="0"/>
                <a:ea typeface="Tahoma" pitchFamily="34" charset="0"/>
                <a:cs typeface="Arial" pitchFamily="34" charset="0"/>
              </a:rPr>
              <a:t/>
            </a:r>
            <a:br>
              <a:rPr lang="nl-NL" sz="2800" b="1" dirty="0" smtClean="0">
                <a:solidFill>
                  <a:srgbClr val="0000FF"/>
                </a:solidFill>
                <a:latin typeface="Arial" pitchFamily="34" charset="0"/>
                <a:ea typeface="Tahoma" pitchFamily="34" charset="0"/>
                <a:cs typeface="Arial" pitchFamily="34" charset="0"/>
              </a:rPr>
            </a:br>
            <a:r>
              <a:rPr lang="nl-NL" sz="3100" b="1" dirty="0" smtClean="0">
                <a:solidFill>
                  <a:schemeClr val="bg1"/>
                </a:solidFill>
                <a:latin typeface="Tahoma" pitchFamily="34" charset="0"/>
                <a:ea typeface="Tahoma" pitchFamily="34" charset="0"/>
                <a:cs typeface="Tahoma" pitchFamily="34" charset="0"/>
              </a:rPr>
              <a:t>CÂU HỎI 1</a:t>
            </a:r>
            <a:r>
              <a:rPr lang="en-US" sz="3100" b="1" dirty="0" smtClean="0">
                <a:solidFill>
                  <a:srgbClr val="0000FF"/>
                </a:solidFill>
                <a:latin typeface="Arial" pitchFamily="34" charset="0"/>
                <a:ea typeface="Tahoma" pitchFamily="34" charset="0"/>
                <a:cs typeface="Arial" pitchFamily="34" charset="0"/>
              </a:rPr>
              <a:t/>
            </a:r>
            <a:br>
              <a:rPr lang="en-US" sz="3100" b="1" dirty="0" smtClean="0">
                <a:solidFill>
                  <a:srgbClr val="0000FF"/>
                </a:solidFill>
                <a:latin typeface="Arial" pitchFamily="34" charset="0"/>
                <a:ea typeface="Tahoma" pitchFamily="34" charset="0"/>
                <a:cs typeface="Arial" pitchFamily="34" charset="0"/>
              </a:rPr>
            </a:br>
            <a:endParaRPr lang="en-US" sz="3100" b="1" dirty="0">
              <a:solidFill>
                <a:schemeClr val="bg1"/>
              </a:solidFill>
              <a:latin typeface="Tahoma" pitchFamily="34" charset="0"/>
              <a:ea typeface="Tahoma" pitchFamily="34" charset="0"/>
              <a:cs typeface="Tahoma" pitchFamily="34" charset="0"/>
            </a:endParaRPr>
          </a:p>
        </p:txBody>
      </p:sp>
      <p:sp>
        <p:nvSpPr>
          <p:cNvPr id="7" name="Subtitle 2"/>
          <p:cNvSpPr txBox="1">
            <a:spLocks/>
          </p:cNvSpPr>
          <p:nvPr/>
        </p:nvSpPr>
        <p:spPr>
          <a:xfrm>
            <a:off x="0" y="685800"/>
            <a:ext cx="9144000" cy="51435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rgbClr val="FF0000"/>
              </a:solidFill>
              <a:effectLst/>
              <a:uLnTx/>
              <a:uFillTx/>
              <a:latin typeface="Tahoma" pitchFamily="34" charset="0"/>
              <a:ea typeface="Tahoma" pitchFamily="34" charset="0"/>
              <a:cs typeface="Tahoma" pitchFamily="34" charset="0"/>
            </a:endParaRPr>
          </a:p>
        </p:txBody>
      </p:sp>
      <p:sp>
        <p:nvSpPr>
          <p:cNvPr id="9" name="Subtitle 2"/>
          <p:cNvSpPr txBox="1">
            <a:spLocks/>
          </p:cNvSpPr>
          <p:nvPr/>
        </p:nvSpPr>
        <p:spPr>
          <a:xfrm>
            <a:off x="214282" y="1214428"/>
            <a:ext cx="8686800" cy="37719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rgbClr val="0070C0"/>
              </a:solidFill>
              <a:effectLst/>
              <a:uLnTx/>
              <a:uFillTx/>
              <a:latin typeface="Times New Roman" pitchFamily="18" charset="0"/>
              <a:ea typeface="Tahoma" pitchFamily="34" charset="0"/>
              <a:cs typeface="Times New Roman" pitchFamily="18" charset="0"/>
            </a:endParaRPr>
          </a:p>
        </p:txBody>
      </p:sp>
      <p:sp>
        <p:nvSpPr>
          <p:cNvPr id="11" name="Subtitle 2"/>
          <p:cNvSpPr txBox="1">
            <a:spLocks/>
          </p:cNvSpPr>
          <p:nvPr/>
        </p:nvSpPr>
        <p:spPr>
          <a:xfrm>
            <a:off x="457200" y="1314450"/>
            <a:ext cx="8686800" cy="3829050"/>
          </a:xfrm>
          <a:prstGeom prst="rect">
            <a:avLst/>
          </a:prstGeom>
        </p:spPr>
        <p:txBody>
          <a:bodyPr vert="horz" lIns="91440" tIns="45720" rIns="91440" bIns="45720" rtlCol="0">
            <a:normAutofit/>
          </a:bodyPr>
          <a:lstStyle/>
          <a:p>
            <a:pPr marL="514350" marR="0" lvl="0" indent="-514350" defTabSz="914400" rtl="0" eaLnBrk="1" fontAlgn="auto" latinLnBrk="0" hangingPunct="1">
              <a:lnSpc>
                <a:spcPct val="100000"/>
              </a:lnSpc>
              <a:spcBef>
                <a:spcPct val="20000"/>
              </a:spcBef>
              <a:spcAft>
                <a:spcPts val="0"/>
              </a:spcAft>
              <a:buClrTx/>
              <a:buSzTx/>
              <a:tabLst/>
              <a:defRPr/>
            </a:pPr>
            <a:endParaRPr lang="en-US" sz="3200" b="1" dirty="0" smtClean="0">
              <a:solidFill>
                <a:srgbClr val="0070C0"/>
              </a:solidFill>
              <a:latin typeface="Tahoma" pitchFamily="34" charset="0"/>
              <a:ea typeface="Tahoma" pitchFamily="34" charset="0"/>
              <a:cs typeface="Tahoma" pitchFamily="34" charset="0"/>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200" b="1"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76200" y="706261"/>
            <a:ext cx="8991600" cy="4286250"/>
          </a:xfrm>
        </p:spPr>
        <p:txBody>
          <a:bodyPr>
            <a:normAutofit fontScale="40000" lnSpcReduction="20000"/>
          </a:bodyPr>
          <a:lstStyle/>
          <a:p>
            <a:pPr>
              <a:lnSpc>
                <a:spcPct val="170000"/>
              </a:lnSpc>
            </a:pPr>
            <a:endParaRPr lang="en-US" sz="12800" b="1" dirty="0" smtClean="0">
              <a:solidFill>
                <a:schemeClr val="tx1"/>
              </a:solidFill>
              <a:latin typeface="Tahoma" pitchFamily="34" charset="0"/>
              <a:ea typeface="Tahoma" pitchFamily="34" charset="0"/>
              <a:cs typeface="Tahoma" pitchFamily="34" charset="0"/>
            </a:endParaRPr>
          </a:p>
          <a:p>
            <a:endParaRPr lang="en-US" sz="4000" b="1" dirty="0" smtClean="0">
              <a:solidFill>
                <a:srgbClr val="0000FF"/>
              </a:solidFill>
              <a:latin typeface="Arial" pitchFamily="34" charset="0"/>
              <a:ea typeface="Tahoma" pitchFamily="34" charset="0"/>
              <a:cs typeface="Arial" pitchFamily="34" charset="0"/>
            </a:endParaRPr>
          </a:p>
          <a:p>
            <a:endParaRPr lang="en-US" b="1" dirty="0" smtClean="0">
              <a:solidFill>
                <a:srgbClr val="0070C0"/>
              </a:solidFill>
              <a:latin typeface="Arial" pitchFamily="34" charset="0"/>
              <a:ea typeface="Tahoma" pitchFamily="34" charset="0"/>
              <a:cs typeface="Arial" pitchFamily="34" charset="0"/>
            </a:endParaRPr>
          </a:p>
          <a:p>
            <a:endParaRPr lang="en-US" b="1" dirty="0" smtClean="0">
              <a:solidFill>
                <a:srgbClr val="0070C0"/>
              </a:solidFill>
              <a:latin typeface="Arial" pitchFamily="34" charset="0"/>
              <a:ea typeface="Tahoma" pitchFamily="34" charset="0"/>
              <a:cs typeface="Arial" pitchFamily="34" charset="0"/>
            </a:endParaRPr>
          </a:p>
          <a:p>
            <a:endParaRPr lang="en-US" b="1" dirty="0" smtClean="0">
              <a:solidFill>
                <a:srgbClr val="0070C0"/>
              </a:solidFill>
              <a:latin typeface="Arial" pitchFamily="34" charset="0"/>
              <a:ea typeface="Tahoma" pitchFamily="34" charset="0"/>
              <a:cs typeface="Arial" pitchFamily="34" charset="0"/>
            </a:endParaRPr>
          </a:p>
          <a:p>
            <a:r>
              <a:rPr lang="en-US" b="1" dirty="0" smtClean="0">
                <a:solidFill>
                  <a:srgbClr val="0000FF"/>
                </a:solidFill>
                <a:latin typeface="Arial" pitchFamily="34" charset="0"/>
                <a:ea typeface="Tahoma" pitchFamily="34" charset="0"/>
                <a:cs typeface="Arial" pitchFamily="34" charset="0"/>
              </a:rPr>
              <a:t>                                        </a:t>
            </a:r>
          </a:p>
          <a:p>
            <a:r>
              <a:rPr lang="en-US" b="1" dirty="0" smtClean="0">
                <a:solidFill>
                  <a:srgbClr val="FF0000"/>
                </a:solidFill>
                <a:latin typeface="Arial" pitchFamily="34" charset="0"/>
                <a:ea typeface="Tahoma" pitchFamily="34" charset="0"/>
                <a:cs typeface="Arial" pitchFamily="34" charset="0"/>
              </a:rPr>
              <a:t>                                          </a:t>
            </a:r>
          </a:p>
          <a:p>
            <a:r>
              <a:rPr lang="en-US" b="1" dirty="0">
                <a:solidFill>
                  <a:srgbClr val="FF0000"/>
                </a:solidFill>
                <a:latin typeface="Arial" pitchFamily="34" charset="0"/>
                <a:ea typeface="Tahoma" pitchFamily="34" charset="0"/>
                <a:cs typeface="Arial" pitchFamily="34" charset="0"/>
              </a:rPr>
              <a:t>	</a:t>
            </a:r>
            <a:r>
              <a:rPr lang="en-US" b="1" dirty="0" smtClean="0">
                <a:solidFill>
                  <a:srgbClr val="FF0000"/>
                </a:solidFill>
                <a:latin typeface="Arial" pitchFamily="34" charset="0"/>
                <a:ea typeface="Tahoma" pitchFamily="34" charset="0"/>
                <a:cs typeface="Arial" pitchFamily="34" charset="0"/>
              </a:rPr>
              <a:t>					      </a:t>
            </a:r>
          </a:p>
          <a:p>
            <a:endParaRPr lang="en-US" b="1" dirty="0">
              <a:solidFill>
                <a:srgbClr val="FF0000"/>
              </a:solidFill>
              <a:latin typeface="Arial" pitchFamily="34" charset="0"/>
              <a:ea typeface="Tahoma" pitchFamily="34" charset="0"/>
              <a:cs typeface="Arial" pitchFamily="34" charset="0"/>
            </a:endParaRPr>
          </a:p>
          <a:p>
            <a:r>
              <a:rPr lang="en-US" b="1" dirty="0" smtClean="0">
                <a:solidFill>
                  <a:srgbClr val="0000FF"/>
                </a:solidFill>
                <a:latin typeface="Arial" pitchFamily="34" charset="0"/>
                <a:ea typeface="Tahoma" pitchFamily="34" charset="0"/>
                <a:cs typeface="Arial" pitchFamily="34" charset="0"/>
              </a:rPr>
              <a:t>						</a:t>
            </a:r>
          </a:p>
          <a:p>
            <a:endParaRPr lang="en-US" sz="3500" b="1" dirty="0">
              <a:solidFill>
                <a:srgbClr val="0000FF"/>
              </a:solidFill>
              <a:latin typeface="Arial" pitchFamily="34" charset="0"/>
              <a:ea typeface="Tahoma" pitchFamily="34" charset="0"/>
              <a:cs typeface="Arial" pitchFamily="34" charset="0"/>
            </a:endParaRPr>
          </a:p>
          <a:p>
            <a:r>
              <a:rPr lang="en-US" sz="3500" b="1" dirty="0" smtClean="0">
                <a:solidFill>
                  <a:srgbClr val="0000FF"/>
                </a:solidFill>
                <a:latin typeface="Arial" pitchFamily="34" charset="0"/>
                <a:ea typeface="Tahoma" pitchFamily="34" charset="0"/>
                <a:cs typeface="Arial" pitchFamily="34" charset="0"/>
              </a:rPr>
              <a:t>							</a:t>
            </a:r>
          </a:p>
          <a:p>
            <a:r>
              <a:rPr lang="en-US" sz="3500" b="1" dirty="0" smtClean="0">
                <a:solidFill>
                  <a:srgbClr val="0000FF"/>
                </a:solidFill>
                <a:latin typeface="Arial" pitchFamily="34" charset="0"/>
                <a:ea typeface="Tahoma" pitchFamily="34" charset="0"/>
                <a:cs typeface="Arial" pitchFamily="34" charset="0"/>
              </a:rPr>
              <a:t>                                          		                                    		</a:t>
            </a:r>
            <a:endParaRPr lang="en-US" sz="3500" b="1" dirty="0">
              <a:solidFill>
                <a:srgbClr val="0000FF"/>
              </a:solidFill>
              <a:latin typeface="Arial" pitchFamily="34" charset="0"/>
              <a:ea typeface="Tahoma" pitchFamily="34" charset="0"/>
              <a:cs typeface="Arial" pitchFamily="34" charset="0"/>
            </a:endParaRPr>
          </a:p>
        </p:txBody>
      </p:sp>
      <p:pic>
        <p:nvPicPr>
          <p:cNvPr id="12"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3"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6" name="Rectangle 15"/>
          <p:cNvSpPr/>
          <p:nvPr/>
        </p:nvSpPr>
        <p:spPr>
          <a:xfrm>
            <a:off x="0" y="4209007"/>
            <a:ext cx="9144000" cy="720197"/>
          </a:xfrm>
          <a:prstGeom prst="rect">
            <a:avLst/>
          </a:prstGeom>
        </p:spPr>
        <p:txBody>
          <a:bodyPr wrap="square">
            <a:spAutoFit/>
          </a:bodyPr>
          <a:lstStyle/>
          <a:p>
            <a:pPr lvl="0" algn="ctr">
              <a:lnSpc>
                <a:spcPct val="170000"/>
              </a:lnSpc>
            </a:pPr>
            <a:r>
              <a:rPr lang="nl-NL" sz="2400" dirty="0" smtClean="0">
                <a:solidFill>
                  <a:srgbClr val="0000FF"/>
                </a:solidFill>
                <a:latin typeface="Arial" pitchFamily="34" charset="0"/>
                <a:ea typeface="Tahoma" pitchFamily="34" charset="0"/>
                <a:cs typeface="Arial" pitchFamily="34" charset="0"/>
              </a:rPr>
              <a:t>Hãy kể các phương pháp hạ sốt, giảm đau không dùng thuốc?</a:t>
            </a:r>
            <a:endParaRPr lang="en-US" sz="2400" dirty="0" smtClean="0">
              <a:solidFill>
                <a:srgbClr val="0000FF"/>
              </a:solidFill>
              <a:latin typeface="Arial" pitchFamily="34" charset="0"/>
              <a:ea typeface="Tahoma" pitchFamily="34" charset="0"/>
              <a:cs typeface="Arial" pitchFamily="34" charset="0"/>
            </a:endParaRPr>
          </a:p>
        </p:txBody>
      </p:sp>
      <p:pic>
        <p:nvPicPr>
          <p:cNvPr id="15" name="Picture 3" descr="C:\Users\Admin\Desktop\chườm lạnh.jpg"/>
          <p:cNvPicPr>
            <a:picLocks noChangeAspect="1" noChangeArrowheads="1"/>
          </p:cNvPicPr>
          <p:nvPr/>
        </p:nvPicPr>
        <p:blipFill>
          <a:blip r:embed="rId5"/>
          <a:srcRect/>
          <a:stretch>
            <a:fillRect/>
          </a:stretch>
        </p:blipFill>
        <p:spPr bwMode="auto">
          <a:xfrm>
            <a:off x="5072066" y="1571618"/>
            <a:ext cx="3143272" cy="2643206"/>
          </a:xfrm>
          <a:prstGeom prst="rect">
            <a:avLst/>
          </a:prstGeom>
          <a:noFill/>
        </p:spPr>
      </p:pic>
      <p:pic>
        <p:nvPicPr>
          <p:cNvPr id="17" name="Picture 2" descr="C:\Users\Admin\Desktop\chườm nóng.jpg"/>
          <p:cNvPicPr>
            <a:picLocks noChangeAspect="1" noChangeArrowheads="1"/>
          </p:cNvPicPr>
          <p:nvPr/>
        </p:nvPicPr>
        <p:blipFill rotWithShape="1">
          <a:blip r:embed="rId6"/>
          <a:srcRect b="10401"/>
          <a:stretch/>
        </p:blipFill>
        <p:spPr bwMode="auto">
          <a:xfrm>
            <a:off x="785786" y="1571618"/>
            <a:ext cx="3286148" cy="2643206"/>
          </a:xfrm>
          <a:prstGeom prst="rect">
            <a:avLst/>
          </a:prstGeom>
          <a:noFill/>
        </p:spPr>
      </p:pic>
    </p:spTree>
    <p:extLst>
      <p:ext uri="{BB962C8B-B14F-4D97-AF65-F5344CB8AC3E}">
        <p14:creationId xmlns:p14="http://schemas.microsoft.com/office/powerpoint/2010/main" val="149767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amond(in)">
                                      <p:cBhvr>
                                        <p:cTn id="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TÌNH HUỐNG LÂM SÀNG 1</a:t>
            </a:r>
            <a:endParaRPr lang="en-US" sz="2800" b="1" dirty="0">
              <a:solidFill>
                <a:schemeClr val="bg1"/>
              </a:solidFill>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76200" y="666748"/>
            <a:ext cx="9067800" cy="4476752"/>
          </a:xfrm>
        </p:spPr>
        <p:txBody>
          <a:bodyPr>
            <a:noAutofit/>
          </a:bodyPr>
          <a:lstStyle/>
          <a:p>
            <a:pPr algn="l"/>
            <a:r>
              <a:rPr lang="nl-NL" sz="2400" dirty="0" smtClean="0">
                <a:solidFill>
                  <a:srgbClr val="0000FF"/>
                </a:solidFill>
                <a:latin typeface="Arial" pitchFamily="34" charset="0"/>
                <a:cs typeface="Arial" pitchFamily="34" charset="0"/>
              </a:rPr>
              <a:t>Người bệnh: TRẦN VĂN M; 	SN:1959. </a:t>
            </a:r>
          </a:p>
          <a:p>
            <a:pPr algn="l"/>
            <a:r>
              <a:rPr lang="nl-NL" sz="2400" dirty="0" smtClean="0">
                <a:solidFill>
                  <a:srgbClr val="0000FF"/>
                </a:solidFill>
                <a:latin typeface="Arial" pitchFamily="34" charset="0"/>
                <a:cs typeface="Arial" pitchFamily="34" charset="0"/>
              </a:rPr>
              <a:t>Giường: 8;	 Phòng: 523;		 Khoa: Tiêu hóa.</a:t>
            </a:r>
          </a:p>
          <a:p>
            <a:pPr algn="l"/>
            <a:r>
              <a:rPr lang="nl-NL" sz="2400" dirty="0" smtClean="0">
                <a:solidFill>
                  <a:srgbClr val="0000FF"/>
                </a:solidFill>
                <a:latin typeface="Arial" pitchFamily="34" charset="0"/>
                <a:cs typeface="Arial" pitchFamily="34" charset="0"/>
              </a:rPr>
              <a:t>Địa chỉ: 48 phố Hàng Ngang, Hà Nội  </a:t>
            </a:r>
          </a:p>
          <a:p>
            <a:pPr algn="l"/>
            <a:r>
              <a:rPr lang="nl-NL" sz="2400" dirty="0" smtClean="0">
                <a:solidFill>
                  <a:srgbClr val="0000FF"/>
                </a:solidFill>
                <a:latin typeface="Arial" pitchFamily="34" charset="0"/>
                <a:cs typeface="Arial" pitchFamily="34" charset="0"/>
              </a:rPr>
              <a:t>Chẩn đoán: Viêm dạ dày cấp</a:t>
            </a:r>
          </a:p>
          <a:p>
            <a:pPr algn="l"/>
            <a:r>
              <a:rPr lang="nl-NL" sz="2400" dirty="0" smtClean="0">
                <a:solidFill>
                  <a:srgbClr val="0000FF"/>
                </a:solidFill>
                <a:latin typeface="Arial" pitchFamily="34" charset="0"/>
                <a:cs typeface="Arial" pitchFamily="34" charset="0"/>
              </a:rPr>
              <a:t>Nhận định: người bệnh tỉnh, mệt, đau bụng vùng thượng vị.</a:t>
            </a:r>
          </a:p>
          <a:p>
            <a:pPr algn="l"/>
            <a:r>
              <a:rPr lang="nl-NL" sz="2400" dirty="0" smtClean="0">
                <a:solidFill>
                  <a:srgbClr val="0000FF"/>
                </a:solidFill>
                <a:latin typeface="Arial" pitchFamily="34" charset="0"/>
                <a:cs typeface="Arial" pitchFamily="34" charset="0"/>
              </a:rPr>
              <a:t>Y lệnh của bác sỹ: chườm ấm cho người bệnh.</a:t>
            </a:r>
            <a:endParaRPr lang="en-US" sz="2400" dirty="0" smtClean="0">
              <a:solidFill>
                <a:srgbClr val="0000FF"/>
              </a:solidFill>
              <a:latin typeface="Arial" pitchFamily="34" charset="0"/>
              <a:cs typeface="Arial" pitchFamily="34" charset="0"/>
            </a:endParaRPr>
          </a:p>
          <a:p>
            <a:pPr algn="l"/>
            <a:r>
              <a:rPr lang="en-US" sz="2400" b="1" dirty="0" err="1" smtClean="0">
                <a:solidFill>
                  <a:srgbClr val="0000FF"/>
                </a:solidFill>
                <a:latin typeface="Arial" pitchFamily="34" charset="0"/>
                <a:cs typeface="Arial" pitchFamily="34" charset="0"/>
              </a:rPr>
              <a:t>Yêu</a:t>
            </a:r>
            <a:r>
              <a:rPr lang="en-US" sz="2400" b="1" dirty="0" smtClean="0">
                <a:solidFill>
                  <a:srgbClr val="0000FF"/>
                </a:solidFill>
                <a:latin typeface="Arial" pitchFamily="34" charset="0"/>
                <a:cs typeface="Arial" pitchFamily="34" charset="0"/>
              </a:rPr>
              <a:t> </a:t>
            </a:r>
            <a:r>
              <a:rPr lang="en-US" sz="2400" b="1" dirty="0" err="1" smtClean="0">
                <a:solidFill>
                  <a:srgbClr val="0000FF"/>
                </a:solidFill>
                <a:latin typeface="Arial" pitchFamily="34" charset="0"/>
                <a:cs typeface="Arial" pitchFamily="34" charset="0"/>
              </a:rPr>
              <a:t>cầu</a:t>
            </a:r>
            <a:r>
              <a:rPr lang="en-US" sz="2400" b="1" dirty="0" smtClean="0">
                <a:solidFill>
                  <a:srgbClr val="0000FF"/>
                </a:solidFill>
                <a:latin typeface="Arial" pitchFamily="34" charset="0"/>
                <a:cs typeface="Arial" pitchFamily="34" charset="0"/>
              </a:rPr>
              <a:t>:</a:t>
            </a:r>
            <a:endParaRPr lang="nl-NL" sz="2400" b="1" i="1" dirty="0" smtClean="0">
              <a:solidFill>
                <a:srgbClr val="C00000"/>
              </a:solidFill>
              <a:latin typeface="Arial" pitchFamily="34" charset="0"/>
              <a:cs typeface="Arial" pitchFamily="34" charset="0"/>
            </a:endParaRPr>
          </a:p>
          <a:p>
            <a:pPr algn="l"/>
            <a:r>
              <a:rPr lang="nl-NL" sz="2400" dirty="0" smtClean="0">
                <a:solidFill>
                  <a:srgbClr val="C00000"/>
                </a:solidFill>
                <a:latin typeface="Arial" pitchFamily="34" charset="0"/>
                <a:cs typeface="Arial" pitchFamily="34" charset="0"/>
              </a:rPr>
              <a:t>2. Hãy chuẩn bị ĐD, dụng cụ để thực hiện kỹ thuật </a:t>
            </a:r>
          </a:p>
          <a:p>
            <a:pPr algn="l"/>
            <a:endParaRPr lang="nl-NL" sz="2400" i="1" dirty="0" smtClean="0">
              <a:solidFill>
                <a:srgbClr val="C00000"/>
              </a:solidFill>
              <a:latin typeface="Arial" pitchFamily="34" charset="0"/>
              <a:cs typeface="Arial" pitchFamily="34" charset="0"/>
            </a:endParaRPr>
          </a:p>
          <a:p>
            <a:pPr algn="l"/>
            <a:endParaRPr lang="en-US" sz="2400" i="1" dirty="0" smtClean="0">
              <a:solidFill>
                <a:srgbClr val="C00000"/>
              </a:solidFill>
              <a:latin typeface="Arial" pitchFamily="34" charset="0"/>
              <a:cs typeface="Arial" pitchFamily="34" charset="0"/>
            </a:endParaRPr>
          </a:p>
          <a:p>
            <a:pPr algn="l"/>
            <a:endParaRPr lang="en-US" sz="2400" dirty="0">
              <a:solidFill>
                <a:schemeClr val="tx1"/>
              </a:solidFill>
              <a:latin typeface="Arial" pitchFamily="34" charset="0"/>
              <a:cs typeface="Arial"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AF65A9-22AB-466A-842E-C5BF9E56D95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283275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TÌNH HUỐNG LÂM SÀNG 1</a:t>
            </a:r>
            <a:endParaRPr lang="en-US" sz="2800" b="1" dirty="0">
              <a:solidFill>
                <a:schemeClr val="bg1"/>
              </a:solidFill>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76200" y="666748"/>
            <a:ext cx="9067800" cy="4476752"/>
          </a:xfrm>
        </p:spPr>
        <p:txBody>
          <a:bodyPr>
            <a:noAutofit/>
          </a:bodyPr>
          <a:lstStyle/>
          <a:p>
            <a:pPr algn="l"/>
            <a:r>
              <a:rPr lang="nl-NL" sz="2400" dirty="0" smtClean="0">
                <a:solidFill>
                  <a:srgbClr val="0000FF"/>
                </a:solidFill>
                <a:latin typeface="Arial" pitchFamily="34" charset="0"/>
                <a:cs typeface="Arial" pitchFamily="34" charset="0"/>
              </a:rPr>
              <a:t>Người bệnh TRẦN VĂN M; 	SN:1959. </a:t>
            </a:r>
          </a:p>
          <a:p>
            <a:pPr algn="l"/>
            <a:r>
              <a:rPr lang="nl-NL" sz="2400" dirty="0" smtClean="0">
                <a:solidFill>
                  <a:srgbClr val="0000FF"/>
                </a:solidFill>
                <a:latin typeface="Arial" pitchFamily="34" charset="0"/>
                <a:cs typeface="Arial" pitchFamily="34" charset="0"/>
              </a:rPr>
              <a:t>Giường: 8;	 Phòng: 523;		 Khoa: Tiêu hóa.</a:t>
            </a:r>
          </a:p>
          <a:p>
            <a:pPr algn="l"/>
            <a:r>
              <a:rPr lang="nl-NL" sz="2400" dirty="0" smtClean="0">
                <a:solidFill>
                  <a:srgbClr val="0000FF"/>
                </a:solidFill>
                <a:latin typeface="Arial" pitchFamily="34" charset="0"/>
                <a:cs typeface="Arial" pitchFamily="34" charset="0"/>
              </a:rPr>
              <a:t>Địa chỉ: 48 phố Hàng Ngang, Hà Nội  </a:t>
            </a:r>
          </a:p>
          <a:p>
            <a:pPr algn="l"/>
            <a:r>
              <a:rPr lang="nl-NL" sz="2400" dirty="0" smtClean="0">
                <a:solidFill>
                  <a:srgbClr val="0000FF"/>
                </a:solidFill>
                <a:latin typeface="Arial" pitchFamily="34" charset="0"/>
                <a:cs typeface="Arial" pitchFamily="34" charset="0"/>
              </a:rPr>
              <a:t>Chẩn đoán: Viêm dạ dày cấp</a:t>
            </a:r>
          </a:p>
          <a:p>
            <a:pPr algn="l"/>
            <a:r>
              <a:rPr lang="nl-NL" sz="2400" dirty="0" smtClean="0">
                <a:solidFill>
                  <a:srgbClr val="0000FF"/>
                </a:solidFill>
                <a:latin typeface="Arial" pitchFamily="34" charset="0"/>
                <a:cs typeface="Arial" pitchFamily="34" charset="0"/>
              </a:rPr>
              <a:t>Nhận định: người bệnh tỉnh, mệt, đau bụng vùng thượng vị.</a:t>
            </a:r>
          </a:p>
          <a:p>
            <a:pPr algn="l"/>
            <a:r>
              <a:rPr lang="nl-NL" sz="2400" dirty="0" smtClean="0">
                <a:solidFill>
                  <a:srgbClr val="0000FF"/>
                </a:solidFill>
                <a:latin typeface="Arial" pitchFamily="34" charset="0"/>
                <a:cs typeface="Arial" pitchFamily="34" charset="0"/>
              </a:rPr>
              <a:t>Y </a:t>
            </a:r>
            <a:r>
              <a:rPr lang="nl-NL" sz="2400" dirty="0">
                <a:solidFill>
                  <a:srgbClr val="0000FF"/>
                </a:solidFill>
                <a:latin typeface="Arial" pitchFamily="34" charset="0"/>
                <a:cs typeface="Arial" pitchFamily="34" charset="0"/>
              </a:rPr>
              <a:t>lệnh của bác </a:t>
            </a:r>
            <a:r>
              <a:rPr lang="nl-NL" sz="2400" dirty="0" smtClean="0">
                <a:solidFill>
                  <a:srgbClr val="0000FF"/>
                </a:solidFill>
                <a:latin typeface="Arial" pitchFamily="34" charset="0"/>
                <a:cs typeface="Arial" pitchFamily="34" charset="0"/>
              </a:rPr>
              <a:t>sỹ: </a:t>
            </a:r>
            <a:r>
              <a:rPr lang="nl-NL" sz="2400" dirty="0" smtClean="0">
                <a:solidFill>
                  <a:srgbClr val="0000FF"/>
                </a:solidFill>
                <a:latin typeface="Arial" pitchFamily="34" charset="0"/>
                <a:cs typeface="Arial" pitchFamily="34" charset="0"/>
              </a:rPr>
              <a:t>chườm ấm cho người bệnh.</a:t>
            </a:r>
            <a:endParaRPr lang="en-US" sz="2400" dirty="0" smtClean="0">
              <a:solidFill>
                <a:srgbClr val="0000FF"/>
              </a:solidFill>
              <a:latin typeface="Arial" pitchFamily="34" charset="0"/>
              <a:cs typeface="Arial" pitchFamily="34" charset="0"/>
            </a:endParaRPr>
          </a:p>
          <a:p>
            <a:pPr algn="l"/>
            <a:r>
              <a:rPr lang="en-US" sz="2400" b="1" dirty="0" err="1" smtClean="0">
                <a:solidFill>
                  <a:srgbClr val="0000FF"/>
                </a:solidFill>
                <a:latin typeface="Arial" pitchFamily="34" charset="0"/>
                <a:cs typeface="Arial" pitchFamily="34" charset="0"/>
              </a:rPr>
              <a:t>Yêu</a:t>
            </a:r>
            <a:r>
              <a:rPr lang="en-US" sz="2400" b="1" dirty="0" smtClean="0">
                <a:solidFill>
                  <a:srgbClr val="0000FF"/>
                </a:solidFill>
                <a:latin typeface="Arial" pitchFamily="34" charset="0"/>
                <a:cs typeface="Arial" pitchFamily="34" charset="0"/>
              </a:rPr>
              <a:t> </a:t>
            </a:r>
            <a:r>
              <a:rPr lang="en-US" sz="2400" b="1" dirty="0" err="1" smtClean="0">
                <a:solidFill>
                  <a:srgbClr val="0000FF"/>
                </a:solidFill>
                <a:latin typeface="Arial" pitchFamily="34" charset="0"/>
                <a:cs typeface="Arial" pitchFamily="34" charset="0"/>
              </a:rPr>
              <a:t>cầu</a:t>
            </a:r>
            <a:r>
              <a:rPr lang="en-US" sz="2400" b="1" dirty="0" smtClean="0">
                <a:solidFill>
                  <a:srgbClr val="0000FF"/>
                </a:solidFill>
                <a:latin typeface="Arial" pitchFamily="34" charset="0"/>
                <a:cs typeface="Arial" pitchFamily="34" charset="0"/>
              </a:rPr>
              <a:t>:</a:t>
            </a:r>
            <a:endParaRPr lang="en-US" sz="2400" b="1" i="1" dirty="0" smtClean="0">
              <a:solidFill>
                <a:srgbClr val="0000FF"/>
              </a:solidFill>
              <a:latin typeface="Arial" pitchFamily="34" charset="0"/>
              <a:cs typeface="Arial" pitchFamily="34" charset="0"/>
            </a:endParaRPr>
          </a:p>
          <a:p>
            <a:pPr algn="l"/>
            <a:r>
              <a:rPr lang="nl-NL" sz="2400" i="1" dirty="0" smtClean="0">
                <a:solidFill>
                  <a:srgbClr val="0000FF"/>
                </a:solidFill>
                <a:latin typeface="Arial" pitchFamily="34" charset="0"/>
                <a:cs typeface="Arial" pitchFamily="34" charset="0"/>
              </a:rPr>
              <a:t> </a:t>
            </a:r>
            <a:r>
              <a:rPr lang="nl-NL" sz="2400" i="1" dirty="0" smtClean="0">
                <a:solidFill>
                  <a:srgbClr val="C00000"/>
                </a:solidFill>
                <a:latin typeface="Arial" pitchFamily="34" charset="0"/>
                <a:cs typeface="Arial" pitchFamily="34" charset="0"/>
              </a:rPr>
              <a:t> </a:t>
            </a:r>
            <a:r>
              <a:rPr lang="nl-NL" sz="2400" dirty="0" smtClean="0">
                <a:solidFill>
                  <a:srgbClr val="C00000"/>
                </a:solidFill>
                <a:latin typeface="Arial" pitchFamily="34" charset="0"/>
                <a:cs typeface="Arial" pitchFamily="34" charset="0"/>
              </a:rPr>
              <a:t>3</a:t>
            </a:r>
            <a:r>
              <a:rPr lang="nl-NL" sz="2400" dirty="0" smtClean="0">
                <a:solidFill>
                  <a:srgbClr val="C00000"/>
                </a:solidFill>
                <a:latin typeface="Arial" pitchFamily="34" charset="0"/>
                <a:cs typeface="Arial" pitchFamily="34" charset="0"/>
              </a:rPr>
              <a:t>. Tiến hành kỹ thuật  trên người bệnh M theo đúng quy trình.</a:t>
            </a:r>
          </a:p>
          <a:p>
            <a:pPr algn="l"/>
            <a:endParaRPr lang="en-US" sz="2400" i="1" dirty="0" smtClean="0">
              <a:solidFill>
                <a:srgbClr val="C00000"/>
              </a:solidFill>
              <a:latin typeface="Arial" pitchFamily="34" charset="0"/>
              <a:cs typeface="Arial" pitchFamily="34" charset="0"/>
            </a:endParaRPr>
          </a:p>
          <a:p>
            <a:pPr algn="l"/>
            <a:endParaRPr lang="en-US" sz="2400" dirty="0">
              <a:solidFill>
                <a:schemeClr val="tx1"/>
              </a:solidFill>
              <a:latin typeface="Arial" pitchFamily="34" charset="0"/>
              <a:cs typeface="Arial"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AF65A9-22AB-466A-842E-C5BF9E56D95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20557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QUY TRÌNH KỸ THUẬT CHƯỜM ẤM KHÔ</a:t>
            </a:r>
            <a:endParaRPr lang="en-US" sz="2800" b="1" dirty="0">
              <a:solidFill>
                <a:schemeClr val="bg1"/>
              </a:solidFill>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76200" y="714362"/>
            <a:ext cx="8991600" cy="4429138"/>
          </a:xfrm>
        </p:spPr>
        <p:txBody>
          <a:bodyPr>
            <a:noAutofit/>
          </a:bodyPr>
          <a:lstStyle/>
          <a:p>
            <a:pPr marL="342900" indent="-342900" algn="just">
              <a:buFont typeface="+mj-lt"/>
              <a:buAutoNum type="arabicPeriod"/>
            </a:pPr>
            <a:r>
              <a:rPr lang="vi-VN" sz="2000" dirty="0" smtClean="0">
                <a:solidFill>
                  <a:srgbClr val="0000FF"/>
                </a:solidFill>
                <a:latin typeface="Arial" pitchFamily="34" charset="0"/>
                <a:cs typeface="Arial" pitchFamily="34" charset="0"/>
              </a:rPr>
              <a:t>Để NB tư thế thích hợp</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Đo</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nhiệt</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độ</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nước</a:t>
            </a:r>
            <a:endParaRPr lang="en-US" sz="2000" dirty="0" smtClean="0">
              <a:solidFill>
                <a:srgbClr val="0000FF"/>
              </a:solidFill>
              <a:latin typeface="Arial" pitchFamily="34" charset="0"/>
              <a:cs typeface="Arial" pitchFamily="34" charset="0"/>
            </a:endParaRPr>
          </a:p>
          <a:p>
            <a:pPr marL="342900" indent="-342900" algn="just">
              <a:buFont typeface="+mj-lt"/>
              <a:buAutoNum type="arabicPeriod"/>
            </a:pPr>
            <a:r>
              <a:rPr lang="en-US" sz="2000" dirty="0" err="1" smtClean="0">
                <a:solidFill>
                  <a:srgbClr val="0000FF"/>
                </a:solidFill>
                <a:latin typeface="Arial" pitchFamily="34" charset="0"/>
                <a:cs typeface="Arial" pitchFamily="34" charset="0"/>
              </a:rPr>
              <a:t>Đổ</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nước</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vào</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túi</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chườm</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từ</a:t>
            </a:r>
            <a:r>
              <a:rPr lang="en-US" sz="2000" dirty="0" smtClean="0">
                <a:solidFill>
                  <a:srgbClr val="0000FF"/>
                </a:solidFill>
                <a:latin typeface="Arial" pitchFamily="34" charset="0"/>
                <a:cs typeface="Arial" pitchFamily="34" charset="0"/>
              </a:rPr>
              <a:t> 1/2 </a:t>
            </a:r>
            <a:r>
              <a:rPr lang="en-US" sz="2000" dirty="0" err="1" smtClean="0">
                <a:solidFill>
                  <a:srgbClr val="0000FF"/>
                </a:solidFill>
                <a:latin typeface="Arial" pitchFamily="34" charset="0"/>
                <a:cs typeface="Arial" pitchFamily="34" charset="0"/>
              </a:rPr>
              <a:t>đến</a:t>
            </a:r>
            <a:r>
              <a:rPr lang="en-US" sz="2000" dirty="0" smtClean="0">
                <a:solidFill>
                  <a:srgbClr val="0000FF"/>
                </a:solidFill>
                <a:latin typeface="Arial" pitchFamily="34" charset="0"/>
                <a:cs typeface="Arial" pitchFamily="34" charset="0"/>
              </a:rPr>
              <a:t> 2/3 </a:t>
            </a:r>
            <a:r>
              <a:rPr lang="en-US" sz="2000" dirty="0" err="1" smtClean="0">
                <a:solidFill>
                  <a:srgbClr val="0000FF"/>
                </a:solidFill>
                <a:latin typeface="Arial" pitchFamily="34" charset="0"/>
                <a:cs typeface="Arial" pitchFamily="34" charset="0"/>
              </a:rPr>
              <a:t>túi</a:t>
            </a:r>
            <a:r>
              <a:rPr lang="en-US" sz="2000" dirty="0" smtClean="0">
                <a:solidFill>
                  <a:srgbClr val="0000FF"/>
                </a:solidFill>
                <a:latin typeface="Arial" pitchFamily="34" charset="0"/>
                <a:cs typeface="Arial" pitchFamily="34" charset="0"/>
              </a:rPr>
              <a:t> </a:t>
            </a:r>
          </a:p>
          <a:p>
            <a:pPr marL="342900" indent="-342900" algn="just">
              <a:buFont typeface="+mj-lt"/>
              <a:buAutoNum type="arabicPeriod"/>
            </a:pPr>
            <a:r>
              <a:rPr lang="en-US" sz="2000" b="1" dirty="0" err="1" smtClean="0">
                <a:solidFill>
                  <a:srgbClr val="0000FF"/>
                </a:solidFill>
                <a:latin typeface="Arial" pitchFamily="34" charset="0"/>
                <a:cs typeface="Arial" pitchFamily="34" charset="0"/>
              </a:rPr>
              <a:t>Đuổi</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khí</a:t>
            </a:r>
            <a:r>
              <a:rPr lang="vi-VN" sz="2000" b="1" dirty="0" smtClean="0">
                <a:solidFill>
                  <a:srgbClr val="0000FF"/>
                </a:solidFill>
                <a:latin typeface="Arial" pitchFamily="34" charset="0"/>
                <a:cs typeface="Arial" pitchFamily="34" charset="0"/>
              </a:rPr>
              <a:t> trong túi</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vặn</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nút</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dốc</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ngược</a:t>
            </a:r>
            <a:r>
              <a:rPr lang="vi-VN" sz="2000" b="1" dirty="0" smtClean="0">
                <a:solidFill>
                  <a:srgbClr val="0000FF"/>
                </a:solidFill>
                <a:latin typeface="Arial" pitchFamily="34" charset="0"/>
                <a:cs typeface="Arial" pitchFamily="34" charset="0"/>
              </a:rPr>
              <a:t> túi chườm để</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kiểm</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tra</a:t>
            </a:r>
            <a:r>
              <a:rPr lang="vi-VN" sz="2000" b="1" dirty="0" smtClean="0">
                <a:solidFill>
                  <a:srgbClr val="0000FF"/>
                </a:solidFill>
                <a:latin typeface="Arial" pitchFamily="34" charset="0"/>
                <a:cs typeface="Arial" pitchFamily="34" charset="0"/>
              </a:rPr>
              <a:t>. </a:t>
            </a:r>
            <a:endParaRPr lang="en-US" sz="2000" b="1" dirty="0" smtClean="0">
              <a:solidFill>
                <a:srgbClr val="0000FF"/>
              </a:solidFill>
              <a:latin typeface="Arial" pitchFamily="34" charset="0"/>
              <a:cs typeface="Arial" pitchFamily="34" charset="0"/>
            </a:endParaRPr>
          </a:p>
          <a:p>
            <a:pPr marL="342900" indent="-342900" algn="just">
              <a:buFont typeface="+mj-lt"/>
              <a:buAutoNum type="arabicPeriod"/>
            </a:pPr>
            <a:r>
              <a:rPr lang="en-US" sz="2000" dirty="0" smtClean="0">
                <a:solidFill>
                  <a:srgbClr val="0000FF"/>
                </a:solidFill>
                <a:latin typeface="Arial" pitchFamily="34" charset="0"/>
                <a:cs typeface="Arial" pitchFamily="34" charset="0"/>
              </a:rPr>
              <a:t>Lau </a:t>
            </a:r>
            <a:r>
              <a:rPr lang="en-US" sz="2000" dirty="0" err="1" smtClean="0">
                <a:solidFill>
                  <a:srgbClr val="0000FF"/>
                </a:solidFill>
                <a:latin typeface="Arial" pitchFamily="34" charset="0"/>
                <a:cs typeface="Arial" pitchFamily="34" charset="0"/>
              </a:rPr>
              <a:t>khô</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túi</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chườm</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bọc</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vào</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khăn</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hoặc</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túi</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bọc</a:t>
            </a:r>
            <a:r>
              <a:rPr lang="en-US" sz="2000" dirty="0" smtClean="0">
                <a:solidFill>
                  <a:srgbClr val="0000FF"/>
                </a:solidFill>
                <a:latin typeface="Arial" pitchFamily="34" charset="0"/>
                <a:cs typeface="Arial" pitchFamily="34" charset="0"/>
              </a:rPr>
              <a:t>.</a:t>
            </a:r>
          </a:p>
          <a:p>
            <a:pPr marL="342900" indent="-342900" algn="just">
              <a:buFont typeface="+mj-lt"/>
              <a:buAutoNum type="arabicPeriod"/>
            </a:pPr>
            <a:r>
              <a:rPr lang="en-US" sz="2000" b="1" dirty="0" err="1" smtClean="0">
                <a:solidFill>
                  <a:srgbClr val="0000FF"/>
                </a:solidFill>
                <a:latin typeface="Arial" pitchFamily="34" charset="0"/>
                <a:cs typeface="Arial" pitchFamily="34" charset="0"/>
              </a:rPr>
              <a:t>Bộc</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lộ</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vùng</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chườm</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bôi</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vaselin</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nếu</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cần</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Đặt</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túi</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lên</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vùng</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chườm</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trẻ</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nhỏ</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đặt</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túi</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dọc</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theo</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thân</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phủ</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khăn</a:t>
            </a:r>
            <a:endParaRPr lang="en-US" sz="2000" dirty="0" smtClean="0">
              <a:solidFill>
                <a:srgbClr val="0000FF"/>
              </a:solidFill>
              <a:latin typeface="Arial" pitchFamily="34" charset="0"/>
              <a:cs typeface="Arial" pitchFamily="34" charset="0"/>
            </a:endParaRPr>
          </a:p>
          <a:p>
            <a:pPr marL="342900" indent="-342900" algn="just">
              <a:buFont typeface="+mj-lt"/>
              <a:buAutoNum type="arabicPeriod"/>
            </a:pPr>
            <a:r>
              <a:rPr lang="en-US" sz="2000" dirty="0" smtClean="0">
                <a:solidFill>
                  <a:srgbClr val="0000FF"/>
                </a:solidFill>
                <a:latin typeface="Arial" pitchFamily="34" charset="0"/>
                <a:cs typeface="Arial" pitchFamily="34" charset="0"/>
              </a:rPr>
              <a:t>Theo </a:t>
            </a:r>
            <a:r>
              <a:rPr lang="en-US" sz="2000" dirty="0" err="1" smtClean="0">
                <a:solidFill>
                  <a:srgbClr val="0000FF"/>
                </a:solidFill>
                <a:latin typeface="Arial" pitchFamily="34" charset="0"/>
                <a:cs typeface="Arial" pitchFamily="34" charset="0"/>
              </a:rPr>
              <a:t>dõi</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vùng</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chườm</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và</a:t>
            </a:r>
            <a:r>
              <a:rPr lang="en-US" sz="2000" dirty="0" smtClean="0">
                <a:solidFill>
                  <a:srgbClr val="0000FF"/>
                </a:solidFill>
                <a:latin typeface="Arial" pitchFamily="34" charset="0"/>
                <a:cs typeface="Arial" pitchFamily="34" charset="0"/>
              </a:rPr>
              <a:t> NB </a:t>
            </a:r>
            <a:r>
              <a:rPr lang="en-US" sz="2000" dirty="0" err="1" smtClean="0">
                <a:solidFill>
                  <a:srgbClr val="0000FF"/>
                </a:solidFill>
                <a:latin typeface="Arial" pitchFamily="34" charset="0"/>
                <a:cs typeface="Arial" pitchFamily="34" charset="0"/>
              </a:rPr>
              <a:t>trong</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thời</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gian</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chườm</a:t>
            </a:r>
            <a:endParaRPr lang="en-US" sz="2000" dirty="0" smtClean="0">
              <a:solidFill>
                <a:srgbClr val="0000FF"/>
              </a:solidFill>
              <a:latin typeface="Arial" pitchFamily="34" charset="0"/>
              <a:cs typeface="Arial" pitchFamily="34" charset="0"/>
            </a:endParaRPr>
          </a:p>
          <a:p>
            <a:pPr marL="342900" indent="-342900" algn="just">
              <a:buFont typeface="+mj-lt"/>
              <a:buAutoNum type="arabicPeriod"/>
            </a:pPr>
            <a:r>
              <a:rPr lang="en-US" sz="2000" dirty="0" err="1" smtClean="0">
                <a:solidFill>
                  <a:srgbClr val="0000FF"/>
                </a:solidFill>
                <a:latin typeface="Arial" pitchFamily="34" charset="0"/>
                <a:cs typeface="Arial" pitchFamily="34" charset="0"/>
              </a:rPr>
              <a:t>Sau</a:t>
            </a:r>
            <a:r>
              <a:rPr lang="en-US" sz="2000" dirty="0" smtClean="0">
                <a:solidFill>
                  <a:srgbClr val="0000FF"/>
                </a:solidFill>
                <a:latin typeface="Arial" pitchFamily="34" charset="0"/>
                <a:cs typeface="Arial" pitchFamily="34" charset="0"/>
              </a:rPr>
              <a:t> 30 </a:t>
            </a:r>
            <a:r>
              <a:rPr lang="en-US" sz="2000" dirty="0" err="1" smtClean="0">
                <a:solidFill>
                  <a:srgbClr val="0000FF"/>
                </a:solidFill>
                <a:latin typeface="Arial" pitchFamily="34" charset="0"/>
                <a:cs typeface="Arial" pitchFamily="34" charset="0"/>
              </a:rPr>
              <a:t>phút</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cho</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người</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bệnh</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nghỉ</a:t>
            </a:r>
            <a:r>
              <a:rPr lang="en-US" sz="2000" dirty="0" smtClean="0">
                <a:solidFill>
                  <a:srgbClr val="0000FF"/>
                </a:solidFill>
                <a:latin typeface="Arial" pitchFamily="34" charset="0"/>
                <a:cs typeface="Arial" pitchFamily="34" charset="0"/>
              </a:rPr>
              <a:t>. </a:t>
            </a:r>
            <a:r>
              <a:rPr lang="vi-VN" sz="2000" dirty="0" smtClean="0">
                <a:solidFill>
                  <a:srgbClr val="0000FF"/>
                </a:solidFill>
                <a:latin typeface="Arial" pitchFamily="34" charset="0"/>
                <a:cs typeface="Arial" pitchFamily="34" charset="0"/>
              </a:rPr>
              <a:t>Nếu chườm tiếp: thay nước, đổi vị trí</a:t>
            </a:r>
            <a:r>
              <a:rPr lang="en-US" sz="2000" dirty="0" smtClean="0">
                <a:solidFill>
                  <a:srgbClr val="0000FF"/>
                </a:solidFill>
                <a:latin typeface="Arial" pitchFamily="34" charset="0"/>
                <a:cs typeface="Arial" pitchFamily="34" charset="0"/>
              </a:rPr>
              <a:t>.</a:t>
            </a:r>
          </a:p>
          <a:p>
            <a:pPr marL="342900" indent="-342900" algn="just">
              <a:buFont typeface="+mj-lt"/>
              <a:buAutoNum type="arabicPeriod"/>
            </a:pPr>
            <a:r>
              <a:rPr lang="vi-VN" sz="2000" dirty="0" smtClean="0">
                <a:solidFill>
                  <a:srgbClr val="0000FF"/>
                </a:solidFill>
                <a:latin typeface="Arial" pitchFamily="34" charset="0"/>
                <a:cs typeface="Arial" pitchFamily="34" charset="0"/>
              </a:rPr>
              <a:t>Lau vùng chườm, xoa bột tale bằng gạc miếng.</a:t>
            </a:r>
            <a:endParaRPr lang="en-US" sz="2000" dirty="0" smtClean="0">
              <a:solidFill>
                <a:srgbClr val="0000FF"/>
              </a:solidFill>
              <a:latin typeface="Arial" pitchFamily="34" charset="0"/>
              <a:cs typeface="Arial" pitchFamily="34" charset="0"/>
            </a:endParaRPr>
          </a:p>
          <a:p>
            <a:pPr marL="342900" indent="-342900" algn="l">
              <a:buFont typeface="+mj-lt"/>
              <a:buAutoNum type="arabicPeriod"/>
            </a:pPr>
            <a:r>
              <a:rPr lang="vi-VN" sz="2000" dirty="0" smtClean="0">
                <a:solidFill>
                  <a:srgbClr val="0000FF"/>
                </a:solidFill>
                <a:latin typeface="Arial" pitchFamily="34" charset="0"/>
                <a:cs typeface="Arial" pitchFamily="34" charset="0"/>
              </a:rPr>
              <a:t>Giúp NB về tư thế thoải mái. Đánh giá NB sau khi thực hiện KT. Dặn người bệnh những điều cần thiết.</a:t>
            </a:r>
            <a:endParaRPr lang="en-US" sz="2000" dirty="0" smtClean="0">
              <a:solidFill>
                <a:srgbClr val="0000FF"/>
              </a:solidFill>
              <a:latin typeface="Arial" pitchFamily="34" charset="0"/>
              <a:cs typeface="Arial" pitchFamily="34" charset="0"/>
            </a:endParaRPr>
          </a:p>
          <a:p>
            <a:pPr marL="342900" indent="-342900" algn="l">
              <a:buFont typeface="+mj-lt"/>
              <a:buAutoNum type="arabicPeriod"/>
            </a:pPr>
            <a:r>
              <a:rPr lang="vi-VN" sz="2000" dirty="0" smtClean="0">
                <a:solidFill>
                  <a:srgbClr val="0000FF"/>
                </a:solidFill>
                <a:latin typeface="Arial" pitchFamily="34" charset="0"/>
                <a:cs typeface="Arial" pitchFamily="34" charset="0"/>
              </a:rPr>
              <a:t>Thu dọn dụng cụ - Rửa tay </a:t>
            </a:r>
            <a:r>
              <a:rPr lang="en-US" sz="2000" dirty="0" smtClean="0">
                <a:solidFill>
                  <a:srgbClr val="0000FF"/>
                </a:solidFill>
                <a:latin typeface="Arial" pitchFamily="34" charset="0"/>
                <a:cs typeface="Arial" pitchFamily="34" charset="0"/>
              </a:rPr>
              <a:t>. </a:t>
            </a:r>
            <a:r>
              <a:rPr lang="vi-VN" sz="2000" dirty="0" smtClean="0">
                <a:solidFill>
                  <a:srgbClr val="0000FF"/>
                </a:solidFill>
                <a:latin typeface="Arial" pitchFamily="34" charset="0"/>
                <a:cs typeface="Arial" pitchFamily="34" charset="0"/>
              </a:rPr>
              <a:t>Ghi phiếu theo dõi và chăm sóc điều dưỡng.</a:t>
            </a:r>
            <a:endParaRPr lang="en-US" sz="2000" dirty="0">
              <a:solidFill>
                <a:srgbClr val="0000FF"/>
              </a:solidFill>
              <a:latin typeface="Arial" pitchFamily="34" charset="0"/>
              <a:cs typeface="Arial" pitchFamily="34" charset="0"/>
            </a:endParaRPr>
          </a:p>
        </p:txBody>
      </p:sp>
      <p:sp>
        <p:nvSpPr>
          <p:cNvPr id="9" name="Subtitle 2"/>
          <p:cNvSpPr txBox="1">
            <a:spLocks/>
          </p:cNvSpPr>
          <p:nvPr/>
        </p:nvSpPr>
        <p:spPr>
          <a:xfrm>
            <a:off x="457200" y="1371600"/>
            <a:ext cx="8686800" cy="37719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rgbClr val="0070C0"/>
              </a:solidFill>
              <a:effectLst/>
              <a:uLnTx/>
              <a:uFillTx/>
              <a:latin typeface="Times New Roman" pitchFamily="18" charset="0"/>
              <a:ea typeface="Tahoma" pitchFamily="34" charset="0"/>
              <a:cs typeface="Times New Roman" pitchFamily="18"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fld id="{4EAF65A9-22AB-466A-842E-C5BF9E56D958}" type="slidenum">
              <a:rPr lang="en-US" smtClean="0"/>
              <a:pPr/>
              <a:t>22</a:t>
            </a:fld>
            <a:endParaRPr lang="en-US"/>
          </a:p>
        </p:txBody>
      </p:sp>
    </p:spTree>
    <p:extLst>
      <p:ext uri="{BB962C8B-B14F-4D97-AF65-F5344CB8AC3E}">
        <p14:creationId xmlns:p14="http://schemas.microsoft.com/office/powerpoint/2010/main" val="890288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PHIẾU CHĂM SÓC</a:t>
            </a:r>
            <a:endParaRPr lang="en-US" sz="2800" b="1" dirty="0">
              <a:solidFill>
                <a:schemeClr val="bg1"/>
              </a:solidFill>
              <a:latin typeface="Tahoma" pitchFamily="34" charset="0"/>
              <a:ea typeface="Tahoma" pitchFamily="34" charset="0"/>
              <a:cs typeface="Tahoma" pitchFamily="34" charset="0"/>
            </a:endParaRPr>
          </a:p>
        </p:txBody>
      </p:sp>
      <p:pic>
        <p:nvPicPr>
          <p:cNvPr id="1026" name="Picture 2" descr="C:\Users\VN-Pro\Desktop\Quy chuan Logo Cao Dang y Bach Mai_nho.jpg"/>
          <p:cNvPicPr>
            <a:picLocks noChangeAspect="1" noChangeArrowheads="1"/>
          </p:cNvPicPr>
          <p:nvPr/>
        </p:nvPicPr>
        <p:blipFill>
          <a:blip r:embed="rId3" cstate="print"/>
          <a:srcRect/>
          <a:stretch>
            <a:fillRect/>
          </a:stretch>
        </p:blipFill>
        <p:spPr bwMode="auto">
          <a:xfrm>
            <a:off x="8382000" y="0"/>
            <a:ext cx="685800" cy="6686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7" name="Picture 3" descr="D:\ảnh\LOGO bachmai.jpg"/>
          <p:cNvPicPr>
            <a:picLocks noChangeAspect="1" noChangeArrowheads="1"/>
          </p:cNvPicPr>
          <p:nvPr/>
        </p:nvPicPr>
        <p:blipFill>
          <a:blip r:embed="rId4" cstate="print"/>
          <a:srcRect/>
          <a:stretch>
            <a:fillRect/>
          </a:stretch>
        </p:blipFill>
        <p:spPr bwMode="auto">
          <a:xfrm>
            <a:off x="76200" y="0"/>
            <a:ext cx="690562"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6" name="Table 5"/>
          <p:cNvGraphicFramePr>
            <a:graphicFrameLocks noGrp="1"/>
          </p:cNvGraphicFramePr>
          <p:nvPr>
            <p:extLst>
              <p:ext uri="{D42A27DB-BD31-4B8C-83A1-F6EECF244321}">
                <p14:modId xmlns:p14="http://schemas.microsoft.com/office/powerpoint/2010/main" val="3055154708"/>
              </p:ext>
            </p:extLst>
          </p:nvPr>
        </p:nvGraphicFramePr>
        <p:xfrm>
          <a:off x="88014" y="2283718"/>
          <a:ext cx="8915399" cy="2780520"/>
        </p:xfrm>
        <a:graphic>
          <a:graphicData uri="http://schemas.openxmlformats.org/drawingml/2006/table">
            <a:tbl>
              <a:tblPr firstRow="1" firstCol="1" bandRow="1">
                <a:tableStyleId>{5940675A-B579-460E-94D1-54222C63F5DA}</a:tableStyleId>
              </a:tblPr>
              <a:tblGrid>
                <a:gridCol w="1447800">
                  <a:extLst>
                    <a:ext uri="{9D8B030D-6E8A-4147-A177-3AD203B41FA5}">
                      <a16:colId xmlns:a16="http://schemas.microsoft.com/office/drawing/2014/main" val="20000"/>
                    </a:ext>
                  </a:extLst>
                </a:gridCol>
                <a:gridCol w="2748154">
                  <a:extLst>
                    <a:ext uri="{9D8B030D-6E8A-4147-A177-3AD203B41FA5}">
                      <a16:colId xmlns:a16="http://schemas.microsoft.com/office/drawing/2014/main" val="20001"/>
                    </a:ext>
                  </a:extLst>
                </a:gridCol>
                <a:gridCol w="3537263">
                  <a:extLst>
                    <a:ext uri="{9D8B030D-6E8A-4147-A177-3AD203B41FA5}">
                      <a16:colId xmlns:a16="http://schemas.microsoft.com/office/drawing/2014/main" val="20002"/>
                    </a:ext>
                  </a:extLst>
                </a:gridCol>
                <a:gridCol w="1182182">
                  <a:extLst>
                    <a:ext uri="{9D8B030D-6E8A-4147-A177-3AD203B41FA5}">
                      <a16:colId xmlns:a16="http://schemas.microsoft.com/office/drawing/2014/main" val="20003"/>
                    </a:ext>
                  </a:extLst>
                </a:gridCol>
              </a:tblGrid>
              <a:tr h="553157">
                <a:tc>
                  <a:txBody>
                    <a:bodyPr/>
                    <a:lstStyle/>
                    <a:p>
                      <a:pPr algn="ctr">
                        <a:spcAft>
                          <a:spcPts val="0"/>
                        </a:spcAft>
                      </a:pPr>
                      <a:r>
                        <a:rPr lang="en-US" sz="1800" b="1" dirty="0">
                          <a:solidFill>
                            <a:srgbClr val="0000FF"/>
                          </a:solidFill>
                          <a:effectLst/>
                          <a:latin typeface="Arial" pitchFamily="34" charset="0"/>
                          <a:cs typeface="Arial" pitchFamily="34" charset="0"/>
                        </a:rPr>
                        <a:t>NGÀY/ THÁNG</a:t>
                      </a:r>
                      <a:endParaRPr lang="en-US" sz="1800" b="1" dirty="0">
                        <a:solidFill>
                          <a:srgbClr val="0000FF"/>
                        </a:solidFill>
                        <a:effectLst/>
                        <a:latin typeface="Arial" pitchFamily="34" charset="0"/>
                        <a:ea typeface="Times New Roman"/>
                        <a:cs typeface="Arial" pitchFamily="34" charset="0"/>
                      </a:endParaRPr>
                    </a:p>
                  </a:txBody>
                  <a:tcPr marL="68580" marR="68580" marT="0" marB="0" anchor="ctr"/>
                </a:tc>
                <a:tc>
                  <a:txBody>
                    <a:bodyPr/>
                    <a:lstStyle/>
                    <a:p>
                      <a:pPr algn="ctr">
                        <a:spcAft>
                          <a:spcPts val="0"/>
                        </a:spcAft>
                      </a:pPr>
                      <a:r>
                        <a:rPr lang="en-US" sz="1800" b="1" dirty="0">
                          <a:solidFill>
                            <a:srgbClr val="0000FF"/>
                          </a:solidFill>
                          <a:effectLst/>
                          <a:latin typeface="Arial" pitchFamily="34" charset="0"/>
                          <a:cs typeface="Arial" pitchFamily="34" charset="0"/>
                        </a:rPr>
                        <a:t>DIỄN BIẾN</a:t>
                      </a:r>
                      <a:endParaRPr lang="en-US" sz="1800" b="1" dirty="0">
                        <a:solidFill>
                          <a:srgbClr val="0000FF"/>
                        </a:solidFill>
                        <a:effectLst/>
                        <a:latin typeface="Arial" pitchFamily="34" charset="0"/>
                        <a:ea typeface="Times New Roman"/>
                        <a:cs typeface="Arial" pitchFamily="34" charset="0"/>
                      </a:endParaRPr>
                    </a:p>
                  </a:txBody>
                  <a:tcPr marL="68580" marR="68580" marT="0" marB="0" anchor="ctr"/>
                </a:tc>
                <a:tc>
                  <a:txBody>
                    <a:bodyPr/>
                    <a:lstStyle/>
                    <a:p>
                      <a:pPr algn="ctr">
                        <a:spcAft>
                          <a:spcPts val="0"/>
                        </a:spcAft>
                      </a:pPr>
                      <a:r>
                        <a:rPr lang="en-US" sz="1800" b="1" dirty="0">
                          <a:solidFill>
                            <a:srgbClr val="0000FF"/>
                          </a:solidFill>
                          <a:effectLst/>
                          <a:latin typeface="Arial" pitchFamily="34" charset="0"/>
                          <a:cs typeface="Arial" pitchFamily="34" charset="0"/>
                        </a:rPr>
                        <a:t>X</a:t>
                      </a:r>
                      <a:r>
                        <a:rPr lang="vi-VN" sz="1800" b="1" dirty="0">
                          <a:solidFill>
                            <a:srgbClr val="0000FF"/>
                          </a:solidFill>
                          <a:effectLst/>
                          <a:latin typeface="Arial" pitchFamily="34" charset="0"/>
                          <a:cs typeface="Arial" pitchFamily="34" charset="0"/>
                        </a:rPr>
                        <a:t>Ử TRÍ CHĂM SÓC/ </a:t>
                      </a:r>
                      <a:endParaRPr lang="en-US" sz="1800" b="1" dirty="0">
                        <a:solidFill>
                          <a:srgbClr val="0000FF"/>
                        </a:solidFill>
                        <a:effectLst/>
                        <a:latin typeface="Arial" pitchFamily="34" charset="0"/>
                        <a:cs typeface="Arial" pitchFamily="34" charset="0"/>
                      </a:endParaRPr>
                    </a:p>
                    <a:p>
                      <a:pPr algn="ctr">
                        <a:spcAft>
                          <a:spcPts val="0"/>
                        </a:spcAft>
                      </a:pPr>
                      <a:r>
                        <a:rPr lang="vi-VN" sz="1800" b="1" dirty="0">
                          <a:solidFill>
                            <a:srgbClr val="0000FF"/>
                          </a:solidFill>
                          <a:effectLst/>
                          <a:latin typeface="Arial" pitchFamily="34" charset="0"/>
                          <a:cs typeface="Arial" pitchFamily="34" charset="0"/>
                        </a:rPr>
                        <a:t>ĐÁNH GIÁ</a:t>
                      </a:r>
                      <a:endParaRPr lang="en-US" sz="1800" b="1" dirty="0">
                        <a:solidFill>
                          <a:srgbClr val="0000FF"/>
                        </a:solidFill>
                        <a:effectLst/>
                        <a:latin typeface="Arial" pitchFamily="34" charset="0"/>
                        <a:ea typeface="Times New Roman"/>
                        <a:cs typeface="Arial" pitchFamily="34" charset="0"/>
                      </a:endParaRPr>
                    </a:p>
                  </a:txBody>
                  <a:tcPr marL="68580" marR="68580" marT="0" marB="0" anchor="ctr"/>
                </a:tc>
                <a:tc>
                  <a:txBody>
                    <a:bodyPr/>
                    <a:lstStyle/>
                    <a:p>
                      <a:pPr algn="ctr">
                        <a:spcAft>
                          <a:spcPts val="0"/>
                        </a:spcAft>
                      </a:pPr>
                      <a:r>
                        <a:rPr lang="en-US" sz="1800" b="1" dirty="0">
                          <a:solidFill>
                            <a:srgbClr val="0000FF"/>
                          </a:solidFill>
                          <a:effectLst/>
                          <a:latin typeface="Arial" pitchFamily="34" charset="0"/>
                          <a:cs typeface="Arial" pitchFamily="34" charset="0"/>
                        </a:rPr>
                        <a:t>KÝ TÊN</a:t>
                      </a:r>
                      <a:endParaRPr lang="en-US" sz="1800" b="1" dirty="0">
                        <a:solidFill>
                          <a:srgbClr val="0000FF"/>
                        </a:solidFill>
                        <a:effectLst/>
                        <a:latin typeface="Arial" pitchFamily="34" charset="0"/>
                        <a:ea typeface="Times New Roman"/>
                        <a:cs typeface="Arial" pitchFamily="34" charset="0"/>
                      </a:endParaRPr>
                    </a:p>
                  </a:txBody>
                  <a:tcPr marL="68580" marR="68580" marT="0" marB="0" anchor="ctr"/>
                </a:tc>
                <a:extLst>
                  <a:ext uri="{0D108BD9-81ED-4DB2-BD59-A6C34878D82A}">
                    <a16:rowId xmlns:a16="http://schemas.microsoft.com/office/drawing/2014/main" val="10000"/>
                  </a:ext>
                </a:extLst>
              </a:tr>
              <a:tr h="2227363">
                <a:tc>
                  <a:txBody>
                    <a:bodyPr/>
                    <a:lstStyle/>
                    <a:p>
                      <a:pPr algn="ctr">
                        <a:spcAft>
                          <a:spcPts val="0"/>
                        </a:spcAft>
                      </a:pPr>
                      <a:endParaRPr lang="en-US" sz="2000" baseline="0" dirty="0" smtClean="0">
                        <a:solidFill>
                          <a:srgbClr val="0033CC"/>
                        </a:solidFill>
                        <a:effectLst/>
                        <a:latin typeface="Arial" pitchFamily="34" charset="0"/>
                        <a:cs typeface="Arial" pitchFamily="34" charset="0"/>
                      </a:endParaRPr>
                    </a:p>
                    <a:p>
                      <a:pPr algn="ctr">
                        <a:spcAft>
                          <a:spcPts val="0"/>
                        </a:spcAft>
                      </a:pPr>
                      <a:r>
                        <a:rPr lang="en-US" sz="2000" baseline="0" dirty="0" smtClean="0">
                          <a:solidFill>
                            <a:srgbClr val="0033CC"/>
                          </a:solidFill>
                          <a:effectLst/>
                          <a:latin typeface="Arial" pitchFamily="34" charset="0"/>
                          <a:cs typeface="Arial" pitchFamily="34" charset="0"/>
                        </a:rPr>
                        <a:t>10h00 </a:t>
                      </a:r>
                      <a:r>
                        <a:rPr lang="en-US" sz="2000" baseline="0" dirty="0" err="1" smtClean="0">
                          <a:solidFill>
                            <a:srgbClr val="0033CC"/>
                          </a:solidFill>
                          <a:effectLst/>
                          <a:latin typeface="Arial" pitchFamily="34" charset="0"/>
                          <a:cs typeface="Arial" pitchFamily="34" charset="0"/>
                        </a:rPr>
                        <a:t>ngày</a:t>
                      </a:r>
                      <a:r>
                        <a:rPr lang="en-US" sz="2000" baseline="0" dirty="0" smtClean="0">
                          <a:solidFill>
                            <a:srgbClr val="0033CC"/>
                          </a:solidFill>
                          <a:effectLst/>
                          <a:latin typeface="Arial" pitchFamily="34" charset="0"/>
                          <a:cs typeface="Arial" pitchFamily="34" charset="0"/>
                        </a:rPr>
                        <a:t> 27/5/2020</a:t>
                      </a:r>
                      <a:endParaRPr lang="en-US" sz="2000" dirty="0">
                        <a:solidFill>
                          <a:srgbClr val="0033CC"/>
                        </a:solidFill>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n-US" sz="2000" b="1" dirty="0">
                          <a:solidFill>
                            <a:srgbClr val="0033CC"/>
                          </a:solidFill>
                          <a:effectLst/>
                          <a:latin typeface="Arial" pitchFamily="34" charset="0"/>
                          <a:cs typeface="Arial" pitchFamily="34" charset="0"/>
                        </a:rPr>
                        <a:t> </a:t>
                      </a:r>
                      <a:endParaRPr lang="en-US" sz="2000" b="1" baseline="0" dirty="0" smtClean="0">
                        <a:solidFill>
                          <a:srgbClr val="0033CC"/>
                        </a:solidFill>
                        <a:effectLst/>
                        <a:latin typeface="Arial" pitchFamily="34" charset="0"/>
                        <a:cs typeface="Arial" pitchFamily="34" charset="0"/>
                      </a:endParaRPr>
                    </a:p>
                    <a:p>
                      <a:pPr algn="just">
                        <a:spcAft>
                          <a:spcPts val="0"/>
                        </a:spcAft>
                      </a:pPr>
                      <a:r>
                        <a:rPr lang="en-US" sz="2000" dirty="0" smtClean="0">
                          <a:solidFill>
                            <a:srgbClr val="0033CC"/>
                          </a:solidFill>
                          <a:latin typeface="Arial" pitchFamily="34" charset="0"/>
                          <a:cs typeface="Arial" pitchFamily="34" charset="0"/>
                        </a:rPr>
                        <a:t>NB</a:t>
                      </a:r>
                      <a:r>
                        <a:rPr lang="vi-VN" sz="2000" dirty="0" smtClean="0">
                          <a:solidFill>
                            <a:srgbClr val="0033CC"/>
                          </a:solidFill>
                          <a:latin typeface="Arial" pitchFamily="34" charset="0"/>
                          <a:cs typeface="Arial" pitchFamily="34" charset="0"/>
                        </a:rPr>
                        <a:t> </a:t>
                      </a:r>
                      <a:r>
                        <a:rPr lang="en-US" sz="2000" dirty="0" err="1" smtClean="0">
                          <a:solidFill>
                            <a:srgbClr val="0033CC"/>
                          </a:solidFill>
                          <a:latin typeface="Arial" pitchFamily="34" charset="0"/>
                          <a:cs typeface="Arial" pitchFamily="34" charset="0"/>
                        </a:rPr>
                        <a:t>tỉnh</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mệt</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đau</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nhiều</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vùng</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thượng</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vị</a:t>
                      </a:r>
                      <a:r>
                        <a:rPr lang="en-US" sz="2000" dirty="0" smtClean="0">
                          <a:solidFill>
                            <a:srgbClr val="0033CC"/>
                          </a:solidFill>
                          <a:latin typeface="Arial" pitchFamily="34" charset="0"/>
                          <a:cs typeface="Arial" pitchFamily="34" charset="0"/>
                        </a:rPr>
                        <a:t>. </a:t>
                      </a:r>
                      <a:endParaRPr lang="en-US" sz="2000" dirty="0">
                        <a:solidFill>
                          <a:srgbClr val="0033CC"/>
                        </a:solidFill>
                        <a:effectLst/>
                        <a:latin typeface="Arial" pitchFamily="34" charset="0"/>
                        <a:ea typeface="Times New Roman"/>
                        <a:cs typeface="Arial" pitchFamily="34" charset="0"/>
                      </a:endParaRPr>
                    </a:p>
                  </a:txBody>
                  <a:tcPr marL="68580" marR="68580" marT="0" marB="0"/>
                </a:tc>
                <a:tc>
                  <a:txBody>
                    <a:bodyPr/>
                    <a:lstStyle/>
                    <a:p>
                      <a:pPr algn="just">
                        <a:spcAft>
                          <a:spcPts val="0"/>
                        </a:spcAft>
                      </a:pPr>
                      <a:endParaRPr lang="en-US" sz="2000" dirty="0" smtClean="0">
                        <a:solidFill>
                          <a:srgbClr val="0033CC"/>
                        </a:solidFill>
                        <a:effectLst/>
                        <a:latin typeface="Arial" pitchFamily="34" charset="0"/>
                        <a:cs typeface="Arial" pitchFamily="34" charset="0"/>
                      </a:endParaRPr>
                    </a:p>
                    <a:p>
                      <a:pPr algn="just">
                        <a:spcAft>
                          <a:spcPts val="0"/>
                        </a:spcAft>
                      </a:pPr>
                      <a:r>
                        <a:rPr lang="en-US" sz="2000" dirty="0" err="1" smtClean="0">
                          <a:solidFill>
                            <a:srgbClr val="0033CC"/>
                          </a:solidFill>
                          <a:effectLst/>
                          <a:latin typeface="Arial" pitchFamily="34" charset="0"/>
                          <a:cs typeface="Arial" pitchFamily="34" charset="0"/>
                        </a:rPr>
                        <a:t>Thực</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hiện</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c</a:t>
                      </a:r>
                      <a:r>
                        <a:rPr lang="en-US" sz="2000" dirty="0" err="1" smtClean="0">
                          <a:solidFill>
                            <a:srgbClr val="0033CC"/>
                          </a:solidFill>
                          <a:effectLst/>
                          <a:latin typeface="Arial" pitchFamily="34" charset="0"/>
                          <a:cs typeface="Arial" pitchFamily="34" charset="0"/>
                        </a:rPr>
                        <a:t>hườm</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ấm</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khô</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cho</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người</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bệnh</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Trong</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và</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sau</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khi</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thực</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hiện</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không</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xảy</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ra</a:t>
                      </a:r>
                      <a:r>
                        <a:rPr lang="en-US" sz="2000" baseline="0" dirty="0" smtClean="0">
                          <a:solidFill>
                            <a:srgbClr val="0033CC"/>
                          </a:solidFill>
                          <a:effectLst/>
                          <a:latin typeface="Arial" pitchFamily="34" charset="0"/>
                          <a:cs typeface="Arial" pitchFamily="34" charset="0"/>
                        </a:rPr>
                        <a:t> tai </a:t>
                      </a:r>
                      <a:r>
                        <a:rPr lang="en-US" sz="2000" baseline="0" dirty="0" err="1" smtClean="0">
                          <a:solidFill>
                            <a:srgbClr val="0033CC"/>
                          </a:solidFill>
                          <a:effectLst/>
                          <a:latin typeface="Arial" pitchFamily="34" charset="0"/>
                          <a:cs typeface="Arial" pitchFamily="34" charset="0"/>
                        </a:rPr>
                        <a:t>biến</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gì</a:t>
                      </a:r>
                      <a:r>
                        <a:rPr lang="en-US" sz="2000" baseline="0" dirty="0" smtClean="0">
                          <a:solidFill>
                            <a:srgbClr val="0033CC"/>
                          </a:solidFill>
                          <a:effectLst/>
                          <a:latin typeface="Arial" pitchFamily="34" charset="0"/>
                          <a:cs typeface="Arial" pitchFamily="34" charset="0"/>
                        </a:rPr>
                        <a:t>. NB </a:t>
                      </a:r>
                      <a:r>
                        <a:rPr lang="en-US" sz="2000" baseline="0" dirty="0" err="1" smtClean="0">
                          <a:solidFill>
                            <a:srgbClr val="0033CC"/>
                          </a:solidFill>
                          <a:effectLst/>
                          <a:latin typeface="Arial" pitchFamily="34" charset="0"/>
                          <a:cs typeface="Arial" pitchFamily="34" charset="0"/>
                        </a:rPr>
                        <a:t>cảm</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thấy</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thỏa</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mái</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dễ</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chịu</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và</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đỡ</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đau</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sau</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khi</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thực</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hiện</a:t>
                      </a:r>
                      <a:r>
                        <a:rPr lang="en-US" sz="2000" baseline="0" dirty="0" smtClean="0">
                          <a:solidFill>
                            <a:srgbClr val="0033CC"/>
                          </a:solidFill>
                          <a:effectLst/>
                          <a:latin typeface="Arial" pitchFamily="34" charset="0"/>
                          <a:cs typeface="Arial" pitchFamily="34" charset="0"/>
                        </a:rPr>
                        <a:t>.</a:t>
                      </a:r>
                      <a:endParaRPr lang="en-US" sz="2000" dirty="0">
                        <a:solidFill>
                          <a:srgbClr val="0033CC"/>
                        </a:solidFill>
                        <a:effectLst/>
                        <a:latin typeface="Arial" pitchFamily="34" charset="0"/>
                        <a:ea typeface="Times New Roman"/>
                        <a:cs typeface="Arial" pitchFamily="34" charset="0"/>
                      </a:endParaRPr>
                    </a:p>
                  </a:txBody>
                  <a:tcPr marL="68580" marR="68580" marT="0" marB="0"/>
                </a:tc>
                <a:tc>
                  <a:txBody>
                    <a:bodyPr/>
                    <a:lstStyle/>
                    <a:p>
                      <a:pPr algn="just">
                        <a:spcAft>
                          <a:spcPts val="0"/>
                        </a:spcAft>
                      </a:pPr>
                      <a:r>
                        <a:rPr lang="en-US" sz="2000" b="1" dirty="0">
                          <a:solidFill>
                            <a:srgbClr val="0033CC"/>
                          </a:solidFill>
                          <a:effectLst/>
                          <a:latin typeface="Arial" pitchFamily="34" charset="0"/>
                          <a:cs typeface="Arial" pitchFamily="34" charset="0"/>
                        </a:rPr>
                        <a:t> </a:t>
                      </a:r>
                      <a:endParaRPr lang="en-US" sz="2000" b="1" dirty="0" smtClean="0">
                        <a:solidFill>
                          <a:srgbClr val="0033CC"/>
                        </a:solidFill>
                        <a:effectLst/>
                        <a:latin typeface="Arial" pitchFamily="34" charset="0"/>
                        <a:cs typeface="Arial" pitchFamily="34" charset="0"/>
                      </a:endParaRPr>
                    </a:p>
                    <a:p>
                      <a:pPr algn="ctr">
                        <a:spcAft>
                          <a:spcPts val="0"/>
                        </a:spcAft>
                      </a:pPr>
                      <a:endParaRPr lang="en-US" sz="2000" dirty="0" smtClean="0">
                        <a:solidFill>
                          <a:srgbClr val="0033CC"/>
                        </a:solidFill>
                        <a:effectLst/>
                        <a:latin typeface="Arial" pitchFamily="34" charset="0"/>
                        <a:cs typeface="Arial" pitchFamily="34" charset="0"/>
                      </a:endParaRPr>
                    </a:p>
                    <a:p>
                      <a:pPr algn="ctr">
                        <a:spcAft>
                          <a:spcPts val="0"/>
                        </a:spcAft>
                      </a:pPr>
                      <a:endParaRPr lang="en-US" sz="2000" dirty="0" smtClean="0">
                        <a:solidFill>
                          <a:srgbClr val="0033CC"/>
                        </a:solidFill>
                        <a:effectLst/>
                        <a:latin typeface="Arial" pitchFamily="34" charset="0"/>
                        <a:cs typeface="Arial" pitchFamily="34" charset="0"/>
                      </a:endParaRPr>
                    </a:p>
                    <a:p>
                      <a:pPr algn="ctr">
                        <a:spcAft>
                          <a:spcPts val="0"/>
                        </a:spcAft>
                      </a:pPr>
                      <a:r>
                        <a:rPr lang="en-US" sz="2000" dirty="0" err="1" smtClean="0">
                          <a:solidFill>
                            <a:srgbClr val="0033CC"/>
                          </a:solidFill>
                          <a:effectLst/>
                          <a:latin typeface="Arial" pitchFamily="34" charset="0"/>
                          <a:cs typeface="Arial" pitchFamily="34" charset="0"/>
                        </a:rPr>
                        <a:t>Hoa</a:t>
                      </a:r>
                      <a:endParaRPr lang="en-US" sz="2000" dirty="0" smtClean="0">
                        <a:solidFill>
                          <a:srgbClr val="0033CC"/>
                        </a:solidFill>
                        <a:effectLst/>
                        <a:latin typeface="Arial" pitchFamily="34" charset="0"/>
                        <a:cs typeface="Arial" pitchFamily="34" charset="0"/>
                      </a:endParaRPr>
                    </a:p>
                  </a:txBody>
                  <a:tcPr marL="68580" marR="68580" marT="0" marB="0"/>
                </a:tc>
                <a:extLst>
                  <a:ext uri="{0D108BD9-81ED-4DB2-BD59-A6C34878D82A}">
                    <a16:rowId xmlns:a16="http://schemas.microsoft.com/office/drawing/2014/main" val="10001"/>
                  </a:ext>
                </a:extLst>
              </a:tr>
            </a:tbl>
          </a:graphicData>
        </a:graphic>
      </p:graphicFrame>
      <p:sp>
        <p:nvSpPr>
          <p:cNvPr id="7" name="Rectangle 1"/>
          <p:cNvSpPr>
            <a:spLocks noChangeArrowheads="1"/>
          </p:cNvSpPr>
          <p:nvPr/>
        </p:nvSpPr>
        <p:spPr bwMode="auto">
          <a:xfrm>
            <a:off x="0" y="760333"/>
            <a:ext cx="9144000"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Họ</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tên</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người</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bệnh:TRẦN</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VĂN M	</a:t>
            </a:r>
            <a:r>
              <a:rPr lang="en-US" sz="2000" dirty="0" err="1" smtClean="0">
                <a:solidFill>
                  <a:srgbClr val="0033CC"/>
                </a:solidFill>
                <a:latin typeface="Arial" pitchFamily="34" charset="0"/>
                <a:ea typeface="Times New Roman" pitchFamily="18" charset="0"/>
                <a:cs typeface="Arial" pitchFamily="34" charset="0"/>
              </a:rPr>
              <a:t>Sinh</a:t>
            </a:r>
            <a:r>
              <a:rPr lang="en-US" sz="2000" dirty="0" smtClean="0">
                <a:solidFill>
                  <a:srgbClr val="0033CC"/>
                </a:solidFill>
                <a:latin typeface="Arial" pitchFamily="34" charset="0"/>
                <a:ea typeface="Times New Roman" pitchFamily="18" charset="0"/>
                <a:cs typeface="Arial" pitchFamily="34" charset="0"/>
              </a:rPr>
              <a:t> năm</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:1959	       Nam/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Nữ</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lang="en-US" sz="2000" dirty="0" smtClean="0">
                <a:solidFill>
                  <a:srgbClr val="0033CC"/>
                </a:solidFill>
                <a:latin typeface="Arial" pitchFamily="34" charset="0"/>
                <a:ea typeface="Times New Roman" pitchFamily="18" charset="0"/>
                <a:cs typeface="Arial" pitchFamily="34" charset="0"/>
              </a:rPr>
              <a:t>Nam</a:t>
            </a:r>
            <a:endParaRPr kumimoji="0" lang="en-US" sz="2000" b="0" i="0" u="none" strike="noStrike" cap="none" normalizeH="0" baseline="0" dirty="0" smtClean="0">
              <a:ln>
                <a:noFill/>
              </a:ln>
              <a:solidFill>
                <a:srgbClr val="0033C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Số</a:t>
            </a:r>
            <a:r>
              <a:rPr lang="en-US" sz="2000" dirty="0">
                <a:solidFill>
                  <a:srgbClr val="0033CC"/>
                </a:solidFill>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giường</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8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Buồng</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523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Địa</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chỉ</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Kim</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dirty="0" err="1" smtClean="0">
                <a:ln>
                  <a:noFill/>
                </a:ln>
                <a:solidFill>
                  <a:srgbClr val="0033CC"/>
                </a:solidFill>
                <a:effectLst/>
                <a:latin typeface="Arial" pitchFamily="34" charset="0"/>
                <a:ea typeface="Times New Roman" pitchFamily="18" charset="0"/>
                <a:cs typeface="Arial" pitchFamily="34" charset="0"/>
              </a:rPr>
              <a:t>Thương</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Kim </a:t>
            </a:r>
            <a:r>
              <a:rPr kumimoji="0" lang="en-US" sz="2000" b="0" i="0" u="none" strike="noStrike" cap="none" normalizeH="0" dirty="0" err="1" smtClean="0">
                <a:ln>
                  <a:noFill/>
                </a:ln>
                <a:solidFill>
                  <a:srgbClr val="0033CC"/>
                </a:solidFill>
                <a:effectLst/>
                <a:latin typeface="Arial" pitchFamily="34" charset="0"/>
                <a:ea typeface="Times New Roman" pitchFamily="18" charset="0"/>
                <a:cs typeface="Arial" pitchFamily="34" charset="0"/>
              </a:rPr>
              <a:t>Thành</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dirty="0" err="1" smtClean="0">
                <a:ln>
                  <a:noFill/>
                </a:ln>
                <a:solidFill>
                  <a:srgbClr val="0033CC"/>
                </a:solidFill>
                <a:effectLst/>
                <a:latin typeface="Arial" pitchFamily="34" charset="0"/>
                <a:ea typeface="Times New Roman" pitchFamily="18" charset="0"/>
                <a:cs typeface="Arial" pitchFamily="34" charset="0"/>
              </a:rPr>
              <a:t>Sóc</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dirty="0" err="1" smtClean="0">
                <a:ln>
                  <a:noFill/>
                </a:ln>
                <a:solidFill>
                  <a:srgbClr val="0033CC"/>
                </a:solidFill>
                <a:effectLst/>
                <a:latin typeface="Arial" pitchFamily="34" charset="0"/>
                <a:ea typeface="Times New Roman" pitchFamily="18" charset="0"/>
                <a:cs typeface="Arial" pitchFamily="34" charset="0"/>
              </a:rPr>
              <a:t>Sơn</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dirty="0" err="1" smtClean="0">
                <a:ln>
                  <a:noFill/>
                </a:ln>
                <a:solidFill>
                  <a:srgbClr val="0033CC"/>
                </a:solidFill>
                <a:effectLst/>
                <a:latin typeface="Arial" pitchFamily="34" charset="0"/>
                <a:ea typeface="Times New Roman" pitchFamily="18" charset="0"/>
                <a:cs typeface="Arial" pitchFamily="34" charset="0"/>
              </a:rPr>
              <a:t>Hà</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dirty="0" err="1" smtClean="0">
                <a:ln>
                  <a:noFill/>
                </a:ln>
                <a:solidFill>
                  <a:srgbClr val="0033CC"/>
                </a:solidFill>
                <a:effectLst/>
                <a:latin typeface="Arial" pitchFamily="34" charset="0"/>
                <a:ea typeface="Times New Roman" pitchFamily="18" charset="0"/>
                <a:cs typeface="Arial" pitchFamily="34" charset="0"/>
              </a:rPr>
              <a:t>Nội</a:t>
            </a:r>
            <a:endPar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Chẩn</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đoán</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Viêm</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dirty="0" err="1" smtClean="0">
                <a:ln>
                  <a:noFill/>
                </a:ln>
                <a:solidFill>
                  <a:srgbClr val="0033CC"/>
                </a:solidFill>
                <a:effectLst/>
                <a:latin typeface="Arial" pitchFamily="34" charset="0"/>
                <a:ea typeface="Times New Roman" pitchFamily="18" charset="0"/>
                <a:cs typeface="Arial" pitchFamily="34" charset="0"/>
              </a:rPr>
              <a:t>dạ</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dirty="0" err="1" smtClean="0">
                <a:ln>
                  <a:noFill/>
                </a:ln>
                <a:solidFill>
                  <a:srgbClr val="0033CC"/>
                </a:solidFill>
                <a:effectLst/>
                <a:latin typeface="Arial" pitchFamily="34" charset="0"/>
                <a:ea typeface="Times New Roman" pitchFamily="18" charset="0"/>
                <a:cs typeface="Arial" pitchFamily="34" charset="0"/>
              </a:rPr>
              <a:t>dày</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dirty="0" err="1" smtClean="0">
                <a:ln>
                  <a:noFill/>
                </a:ln>
                <a:solidFill>
                  <a:srgbClr val="0033CC"/>
                </a:solidFill>
                <a:effectLst/>
                <a:latin typeface="Arial" pitchFamily="34" charset="0"/>
                <a:ea typeface="Times New Roman" pitchFamily="18" charset="0"/>
                <a:cs typeface="Arial" pitchFamily="34" charset="0"/>
              </a:rPr>
              <a:t>cấp</a:t>
            </a:r>
            <a:endParaRPr kumimoji="0" lang="en-US" sz="2000" b="0" i="0" u="none" strike="noStrike" cap="none" normalizeH="0" baseline="0" dirty="0" smtClean="0">
              <a:ln>
                <a:noFill/>
              </a:ln>
              <a:solidFill>
                <a:srgbClr val="0033CC"/>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EAF65A9-22AB-466A-842E-C5BF9E56D958}" type="slidenum">
              <a:rPr lang="en-US" smtClean="0">
                <a:latin typeface="Arial" pitchFamily="34" charset="0"/>
                <a:cs typeface="Arial" pitchFamily="34" charset="0"/>
              </a:rPr>
              <a:pPr/>
              <a:t>23</a:t>
            </a:fld>
            <a:endParaRPr lang="en-US">
              <a:latin typeface="Arial" pitchFamily="34" charset="0"/>
              <a:cs typeface="Arial" pitchFamily="34" charset="0"/>
            </a:endParaRPr>
          </a:p>
        </p:txBody>
      </p:sp>
    </p:spTree>
    <p:extLst>
      <p:ext uri="{BB962C8B-B14F-4D97-AF65-F5344CB8AC3E}">
        <p14:creationId xmlns:p14="http://schemas.microsoft.com/office/powerpoint/2010/main" val="18504946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VIDEO</a:t>
            </a:r>
            <a:endParaRPr lang="en-US" sz="2800" b="1" dirty="0">
              <a:solidFill>
                <a:schemeClr val="bg1"/>
              </a:solidFill>
              <a:latin typeface="Tahoma" pitchFamily="34" charset="0"/>
              <a:ea typeface="Tahoma" pitchFamily="34" charset="0"/>
              <a:cs typeface="Tahoma" pitchFamily="34" charset="0"/>
            </a:endParaRPr>
          </a:p>
        </p:txBody>
      </p:sp>
      <p:pic>
        <p:nvPicPr>
          <p:cNvPr id="1026" name="Picture 2" descr="C:\Users\VN-Pro\Desktop\Quy chuan Logo Cao Dang y Bach Mai_nho.jpg"/>
          <p:cNvPicPr>
            <a:picLocks noChangeAspect="1" noChangeArrowheads="1"/>
          </p:cNvPicPr>
          <p:nvPr/>
        </p:nvPicPr>
        <p:blipFill>
          <a:blip r:embed="rId2" cstate="print"/>
          <a:srcRect/>
          <a:stretch>
            <a:fillRect/>
          </a:stretch>
        </p:blipFill>
        <p:spPr bwMode="auto">
          <a:xfrm>
            <a:off x="8382000" y="0"/>
            <a:ext cx="685800" cy="6686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7" name="Picture 3" descr="D:\ảnh\LOGO bachmai.jpg"/>
          <p:cNvPicPr>
            <a:picLocks noChangeAspect="1" noChangeArrowheads="1"/>
          </p:cNvPicPr>
          <p:nvPr/>
        </p:nvPicPr>
        <p:blipFill>
          <a:blip r:embed="rId3" cstate="print"/>
          <a:srcRect/>
          <a:stretch>
            <a:fillRect/>
          </a:stretch>
        </p:blipFill>
        <p:spPr bwMode="auto">
          <a:xfrm>
            <a:off x="76200" y="0"/>
            <a:ext cx="690562"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type="subTitle" idx="1"/>
          </p:nvPr>
        </p:nvSpPr>
        <p:spPr>
          <a:xfrm>
            <a:off x="85756" y="1885950"/>
            <a:ext cx="8915400" cy="2471750"/>
          </a:xfrm>
        </p:spPr>
        <p:txBody>
          <a:bodyPr>
            <a:normAutofit/>
          </a:bodyPr>
          <a:lstStyle/>
          <a:p>
            <a:pPr>
              <a:lnSpc>
                <a:spcPct val="150000"/>
              </a:lnSpc>
              <a:spcBef>
                <a:spcPts val="0"/>
              </a:spcBef>
            </a:pPr>
            <a:r>
              <a:rPr lang="en-US" b="1" dirty="0" smtClean="0">
                <a:solidFill>
                  <a:srgbClr val="0000FF"/>
                </a:solidFill>
                <a:latin typeface="Arial" pitchFamily="34" charset="0"/>
                <a:cs typeface="Arial" pitchFamily="34" charset="0"/>
              </a:rPr>
              <a:t>KỸ THUẬT CHƯỜM ẤM KHÔ</a:t>
            </a:r>
          </a:p>
          <a:p>
            <a:pPr>
              <a:lnSpc>
                <a:spcPct val="150000"/>
              </a:lnSpc>
              <a:spcBef>
                <a:spcPts val="0"/>
              </a:spcBef>
            </a:pPr>
            <a:endParaRPr lang="en-US" b="1" dirty="0" smtClean="0">
              <a:solidFill>
                <a:srgbClr val="0000FF"/>
              </a:solidFill>
              <a:latin typeface="Arial" pitchFamily="34" charset="0"/>
              <a:cs typeface="Arial" pitchFamily="34" charset="0"/>
            </a:endParaRPr>
          </a:p>
          <a:p>
            <a:pPr>
              <a:lnSpc>
                <a:spcPct val="150000"/>
              </a:lnSpc>
              <a:spcBef>
                <a:spcPts val="0"/>
              </a:spcBef>
            </a:pPr>
            <a:endParaRPr lang="en-US" b="1" dirty="0" smtClean="0">
              <a:solidFill>
                <a:srgbClr val="0000FF"/>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EAF65A9-22AB-466A-842E-C5BF9E56D958}" type="slidenum">
              <a:rPr lang="en-US" smtClean="0"/>
              <a:pPr/>
              <a:t>24</a:t>
            </a:fld>
            <a:endParaRPr lang="en-US"/>
          </a:p>
        </p:txBody>
      </p:sp>
    </p:spTree>
    <p:extLst>
      <p:ext uri="{BB962C8B-B14F-4D97-AF65-F5344CB8AC3E}">
        <p14:creationId xmlns:p14="http://schemas.microsoft.com/office/powerpoint/2010/main" val="21528323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QUY TRÌNH KỸ THUẬT</a:t>
            </a:r>
            <a:endParaRPr lang="en-US" sz="2800" b="1" dirty="0">
              <a:solidFill>
                <a:schemeClr val="bg1"/>
              </a:solidFill>
              <a:latin typeface="Tahoma" pitchFamily="34" charset="0"/>
              <a:ea typeface="Tahoma" pitchFamily="34" charset="0"/>
              <a:cs typeface="Tahoma" pitchFamily="34" charset="0"/>
            </a:endParaRPr>
          </a:p>
        </p:txBody>
      </p:sp>
      <p:pic>
        <p:nvPicPr>
          <p:cNvPr id="1026" name="Picture 2" descr="C:\Users\VN-Pro\Desktop\Quy chuan Logo Cao Dang y Bach Mai_nho.jpg"/>
          <p:cNvPicPr>
            <a:picLocks noChangeAspect="1" noChangeArrowheads="1"/>
          </p:cNvPicPr>
          <p:nvPr/>
        </p:nvPicPr>
        <p:blipFill>
          <a:blip r:embed="rId2" cstate="print"/>
          <a:srcRect/>
          <a:stretch>
            <a:fillRect/>
          </a:stretch>
        </p:blipFill>
        <p:spPr bwMode="auto">
          <a:xfrm>
            <a:off x="8382000" y="0"/>
            <a:ext cx="685800" cy="6686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7" name="Picture 3" descr="D:\ảnh\LOGO bachmai.jpg"/>
          <p:cNvPicPr>
            <a:picLocks noChangeAspect="1" noChangeArrowheads="1"/>
          </p:cNvPicPr>
          <p:nvPr/>
        </p:nvPicPr>
        <p:blipFill>
          <a:blip r:embed="rId3" cstate="print"/>
          <a:srcRect/>
          <a:stretch>
            <a:fillRect/>
          </a:stretch>
        </p:blipFill>
        <p:spPr bwMode="auto">
          <a:xfrm>
            <a:off x="76200" y="0"/>
            <a:ext cx="690562"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type="subTitle" idx="1"/>
          </p:nvPr>
        </p:nvSpPr>
        <p:spPr>
          <a:xfrm>
            <a:off x="85756" y="1885950"/>
            <a:ext cx="8915400" cy="2471750"/>
          </a:xfrm>
        </p:spPr>
        <p:txBody>
          <a:bodyPr>
            <a:normAutofit/>
          </a:bodyPr>
          <a:lstStyle/>
          <a:p>
            <a:pPr>
              <a:lnSpc>
                <a:spcPct val="150000"/>
              </a:lnSpc>
              <a:spcBef>
                <a:spcPts val="0"/>
              </a:spcBef>
            </a:pPr>
            <a:r>
              <a:rPr lang="en-US" b="1" dirty="0" smtClean="0">
                <a:solidFill>
                  <a:srgbClr val="0000FF"/>
                </a:solidFill>
                <a:latin typeface="Arial" pitchFamily="34" charset="0"/>
                <a:cs typeface="Arial" pitchFamily="34" charset="0"/>
              </a:rPr>
              <a:t>5.2. KỸ THUẬT CHƯỜM LẠNH KHÔ</a:t>
            </a:r>
          </a:p>
          <a:p>
            <a:pPr>
              <a:lnSpc>
                <a:spcPct val="150000"/>
              </a:lnSpc>
              <a:spcBef>
                <a:spcPts val="0"/>
              </a:spcBef>
            </a:pPr>
            <a:endParaRPr lang="en-US" b="1" dirty="0" smtClean="0">
              <a:solidFill>
                <a:srgbClr val="0000FF"/>
              </a:solidFill>
              <a:latin typeface="Arial" pitchFamily="34" charset="0"/>
              <a:cs typeface="Arial" pitchFamily="34" charset="0"/>
            </a:endParaRPr>
          </a:p>
          <a:p>
            <a:pPr>
              <a:lnSpc>
                <a:spcPct val="150000"/>
              </a:lnSpc>
              <a:spcBef>
                <a:spcPts val="0"/>
              </a:spcBef>
            </a:pPr>
            <a:endParaRPr lang="en-US" b="1" dirty="0" smtClean="0">
              <a:solidFill>
                <a:srgbClr val="0000FF"/>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EAF65A9-22AB-466A-842E-C5BF9E56D958}" type="slidenum">
              <a:rPr lang="en-US" smtClean="0"/>
              <a:pPr/>
              <a:t>25</a:t>
            </a:fld>
            <a:endParaRPr lang="en-US"/>
          </a:p>
        </p:txBody>
      </p:sp>
    </p:spTree>
    <p:extLst>
      <p:ext uri="{BB962C8B-B14F-4D97-AF65-F5344CB8AC3E}">
        <p14:creationId xmlns:p14="http://schemas.microsoft.com/office/powerpoint/2010/main" val="2152832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TÌNH HUỐNG LÂM SÀNG 2</a:t>
            </a:r>
            <a:endParaRPr lang="en-US" sz="2800" b="1" dirty="0">
              <a:solidFill>
                <a:schemeClr val="bg1"/>
              </a:solidFill>
              <a:latin typeface="Tahoma" pitchFamily="34" charset="0"/>
              <a:ea typeface="Tahoma" pitchFamily="34" charset="0"/>
              <a:cs typeface="Tahoma" pitchFamily="34" charset="0"/>
            </a:endParaRPr>
          </a:p>
        </p:txBody>
      </p:sp>
      <p:pic>
        <p:nvPicPr>
          <p:cNvPr id="1026" name="Picture 2" descr="C:\Users\VN-Pro\Desktop\Quy chuan Logo Cao Dang y Bach Mai_nho.jpg"/>
          <p:cNvPicPr>
            <a:picLocks noChangeAspect="1" noChangeArrowheads="1"/>
          </p:cNvPicPr>
          <p:nvPr/>
        </p:nvPicPr>
        <p:blipFill>
          <a:blip r:embed="rId2" cstate="print"/>
          <a:srcRect/>
          <a:stretch>
            <a:fillRect/>
          </a:stretch>
        </p:blipFill>
        <p:spPr bwMode="auto">
          <a:xfrm>
            <a:off x="8382000" y="0"/>
            <a:ext cx="685800" cy="6686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7" name="Picture 3" descr="D:\ảnh\LOGO bachmai.jpg"/>
          <p:cNvPicPr>
            <a:picLocks noChangeAspect="1" noChangeArrowheads="1"/>
          </p:cNvPicPr>
          <p:nvPr/>
        </p:nvPicPr>
        <p:blipFill>
          <a:blip r:embed="rId3" cstate="print"/>
          <a:srcRect/>
          <a:stretch>
            <a:fillRect/>
          </a:stretch>
        </p:blipFill>
        <p:spPr bwMode="auto">
          <a:xfrm>
            <a:off x="76200" y="0"/>
            <a:ext cx="690562"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type="subTitle" idx="1"/>
          </p:nvPr>
        </p:nvSpPr>
        <p:spPr>
          <a:xfrm>
            <a:off x="0" y="785800"/>
            <a:ext cx="9144000" cy="4143404"/>
          </a:xfrm>
        </p:spPr>
        <p:txBody>
          <a:bodyPr>
            <a:noAutofit/>
          </a:bodyPr>
          <a:lstStyle/>
          <a:p>
            <a:pPr algn="l">
              <a:lnSpc>
                <a:spcPct val="114000"/>
              </a:lnSpc>
              <a:spcBef>
                <a:spcPts val="0"/>
              </a:spcBef>
            </a:pPr>
            <a:r>
              <a:rPr lang="nl-NL" sz="2400" dirty="0" smtClean="0">
                <a:solidFill>
                  <a:srgbClr val="0033CC"/>
                </a:solidFill>
                <a:latin typeface="Arial" pitchFamily="34" charset="0"/>
                <a:cs typeface="Arial" pitchFamily="34" charset="0"/>
              </a:rPr>
              <a:t>Nạn nhân NGÔ VĂN T;	 Sinh năm: 2001  </a:t>
            </a:r>
          </a:p>
          <a:p>
            <a:pPr algn="l">
              <a:lnSpc>
                <a:spcPct val="114000"/>
              </a:lnSpc>
              <a:spcBef>
                <a:spcPts val="0"/>
              </a:spcBef>
            </a:pPr>
            <a:r>
              <a:rPr lang="nl-NL" sz="2400" dirty="0" smtClean="0">
                <a:solidFill>
                  <a:srgbClr val="0033CC"/>
                </a:solidFill>
                <a:latin typeface="Arial" pitchFamily="34" charset="0"/>
                <a:cs typeface="Arial" pitchFamily="34" charset="0"/>
              </a:rPr>
              <a:t>Nạn nhân bị tai nạn xe máy</a:t>
            </a:r>
            <a:r>
              <a:rPr lang="nl-NL" sz="2400" dirty="0">
                <a:solidFill>
                  <a:srgbClr val="0033CC"/>
                </a:solidFill>
                <a:latin typeface="Arial" pitchFamily="34" charset="0"/>
                <a:cs typeface="Arial" pitchFamily="34" charset="0"/>
              </a:rPr>
              <a:t>,</a:t>
            </a:r>
            <a:r>
              <a:rPr lang="nl-NL" sz="2400" dirty="0" smtClean="0">
                <a:solidFill>
                  <a:srgbClr val="0033CC"/>
                </a:solidFill>
                <a:latin typeface="Arial" pitchFamily="34" charset="0"/>
                <a:cs typeface="Arial" pitchFamily="34" charset="0"/>
              </a:rPr>
              <a:t> được đưa vào Khoa cấp cứu Ngoại BVBM. </a:t>
            </a:r>
          </a:p>
          <a:p>
            <a:pPr algn="l">
              <a:lnSpc>
                <a:spcPct val="114000"/>
              </a:lnSpc>
              <a:spcBef>
                <a:spcPts val="0"/>
              </a:spcBef>
            </a:pPr>
            <a:r>
              <a:rPr lang="nl-NL" sz="2400" dirty="0" smtClean="0">
                <a:solidFill>
                  <a:srgbClr val="0033CC"/>
                </a:solidFill>
                <a:latin typeface="Arial" pitchFamily="34" charset="0"/>
                <a:cs typeface="Arial" pitchFamily="34" charset="0"/>
              </a:rPr>
              <a:t>Hiện tại nạn nhân tỉnh, đau nhiều và bầm tím vùng cổ chân phải. </a:t>
            </a:r>
          </a:p>
          <a:p>
            <a:pPr algn="l">
              <a:lnSpc>
                <a:spcPct val="114000"/>
              </a:lnSpc>
              <a:spcBef>
                <a:spcPts val="0"/>
              </a:spcBef>
            </a:pPr>
            <a:r>
              <a:rPr lang="nl-NL" sz="2400" dirty="0">
                <a:solidFill>
                  <a:srgbClr val="0033CC"/>
                </a:solidFill>
                <a:latin typeface="Arial" pitchFamily="34" charset="0"/>
                <a:cs typeface="Arial" pitchFamily="34" charset="0"/>
              </a:rPr>
              <a:t>C</a:t>
            </a:r>
            <a:r>
              <a:rPr lang="nl-NL" sz="2400" dirty="0" smtClean="0">
                <a:solidFill>
                  <a:srgbClr val="0033CC"/>
                </a:solidFill>
                <a:latin typeface="Arial" pitchFamily="34" charset="0"/>
                <a:cs typeface="Arial" pitchFamily="34" charset="0"/>
              </a:rPr>
              <a:t>hẩn đoán: Chấn thương cổ chân phải</a:t>
            </a:r>
            <a:endParaRPr lang="en-US" sz="2400" dirty="0" smtClean="0">
              <a:solidFill>
                <a:srgbClr val="0033CC"/>
              </a:solidFill>
              <a:latin typeface="Arial" pitchFamily="34" charset="0"/>
              <a:cs typeface="Arial" pitchFamily="34" charset="0"/>
            </a:endParaRPr>
          </a:p>
          <a:p>
            <a:pPr algn="l">
              <a:lnSpc>
                <a:spcPct val="114000"/>
              </a:lnSpc>
              <a:spcBef>
                <a:spcPts val="0"/>
              </a:spcBef>
            </a:pPr>
            <a:r>
              <a:rPr lang="en-US" sz="2400" b="1" dirty="0" err="1" smtClean="0">
                <a:solidFill>
                  <a:srgbClr val="0000FF"/>
                </a:solidFill>
                <a:latin typeface="Arial" pitchFamily="34" charset="0"/>
                <a:cs typeface="Arial" pitchFamily="34" charset="0"/>
              </a:rPr>
              <a:t>Yêu</a:t>
            </a:r>
            <a:r>
              <a:rPr lang="en-US" sz="2400" b="1" dirty="0" smtClean="0">
                <a:solidFill>
                  <a:srgbClr val="0000FF"/>
                </a:solidFill>
                <a:latin typeface="Arial" pitchFamily="34" charset="0"/>
                <a:cs typeface="Arial" pitchFamily="34" charset="0"/>
              </a:rPr>
              <a:t> </a:t>
            </a:r>
            <a:r>
              <a:rPr lang="en-US" sz="2400" b="1" dirty="0" err="1" smtClean="0">
                <a:solidFill>
                  <a:srgbClr val="0000FF"/>
                </a:solidFill>
                <a:latin typeface="Arial" pitchFamily="34" charset="0"/>
                <a:cs typeface="Arial" pitchFamily="34" charset="0"/>
              </a:rPr>
              <a:t>cầu</a:t>
            </a:r>
            <a:r>
              <a:rPr lang="en-US" sz="2400" b="1" dirty="0" smtClean="0">
                <a:solidFill>
                  <a:srgbClr val="0000FF"/>
                </a:solidFill>
                <a:latin typeface="Arial" pitchFamily="34" charset="0"/>
                <a:cs typeface="Arial" pitchFamily="34" charset="0"/>
              </a:rPr>
              <a:t>:</a:t>
            </a:r>
            <a:endParaRPr lang="en-US" sz="2400" b="1" i="1" dirty="0" smtClean="0">
              <a:solidFill>
                <a:srgbClr val="0000FF"/>
              </a:solidFill>
              <a:latin typeface="Arial" pitchFamily="34" charset="0"/>
              <a:cs typeface="Arial" pitchFamily="34" charset="0"/>
            </a:endParaRPr>
          </a:p>
          <a:p>
            <a:pPr algn="l">
              <a:lnSpc>
                <a:spcPct val="114000"/>
              </a:lnSpc>
              <a:spcBef>
                <a:spcPts val="0"/>
              </a:spcBef>
            </a:pPr>
            <a:r>
              <a:rPr lang="nl-NL" sz="2400" dirty="0" smtClean="0">
                <a:solidFill>
                  <a:srgbClr val="C00000"/>
                </a:solidFill>
                <a:latin typeface="Arial" pitchFamily="34" charset="0"/>
                <a:cs typeface="Arial" pitchFamily="34" charset="0"/>
              </a:rPr>
              <a:t>1. </a:t>
            </a:r>
            <a:r>
              <a:rPr lang="nl-NL" sz="2400" dirty="0">
                <a:solidFill>
                  <a:srgbClr val="C00000"/>
                </a:solidFill>
                <a:latin typeface="Arial" pitchFamily="34" charset="0"/>
                <a:cs typeface="Arial" pitchFamily="34" charset="0"/>
              </a:rPr>
              <a:t>C</a:t>
            </a:r>
            <a:r>
              <a:rPr lang="nl-NL" sz="2400" dirty="0" smtClean="0">
                <a:solidFill>
                  <a:srgbClr val="C00000"/>
                </a:solidFill>
                <a:latin typeface="Arial" pitchFamily="34" charset="0"/>
                <a:cs typeface="Arial" pitchFamily="34" charset="0"/>
              </a:rPr>
              <a:t>huẩn bị NN để thực hiện kỹ thuật chườm lạnh.</a:t>
            </a:r>
          </a:p>
          <a:p>
            <a:pPr algn="l">
              <a:lnSpc>
                <a:spcPct val="114000"/>
              </a:lnSpc>
              <a:spcBef>
                <a:spcPts val="0"/>
              </a:spcBef>
            </a:pPr>
            <a:r>
              <a:rPr lang="nl-NL" sz="2400" dirty="0" smtClean="0">
                <a:solidFill>
                  <a:srgbClr val="C00000"/>
                </a:solidFill>
                <a:latin typeface="Arial" pitchFamily="34" charset="0"/>
                <a:cs typeface="Arial" pitchFamily="34" charset="0"/>
              </a:rPr>
              <a:t>2. </a:t>
            </a:r>
            <a:r>
              <a:rPr lang="nl-NL" sz="2400" dirty="0">
                <a:solidFill>
                  <a:srgbClr val="C00000"/>
                </a:solidFill>
                <a:latin typeface="Arial" pitchFamily="34" charset="0"/>
                <a:cs typeface="Arial" pitchFamily="34" charset="0"/>
              </a:rPr>
              <a:t>C</a:t>
            </a:r>
            <a:r>
              <a:rPr lang="nl-NL" sz="2400" dirty="0" smtClean="0">
                <a:solidFill>
                  <a:srgbClr val="C00000"/>
                </a:solidFill>
                <a:latin typeface="Arial" pitchFamily="34" charset="0"/>
                <a:cs typeface="Arial" pitchFamily="34" charset="0"/>
              </a:rPr>
              <a:t>huẩn bị ĐD, dụng cụ để thực hiện kỹ </a:t>
            </a:r>
            <a:r>
              <a:rPr lang="nl-NL" sz="2400" dirty="0">
                <a:solidFill>
                  <a:srgbClr val="C00000"/>
                </a:solidFill>
                <a:latin typeface="Arial" pitchFamily="34" charset="0"/>
                <a:cs typeface="Arial" pitchFamily="34" charset="0"/>
              </a:rPr>
              <a:t>thuật chườm lạnh.</a:t>
            </a:r>
            <a:endParaRPr lang="nl-NL" sz="2400" dirty="0" smtClean="0">
              <a:solidFill>
                <a:srgbClr val="C00000"/>
              </a:solidFill>
              <a:latin typeface="Arial" pitchFamily="34" charset="0"/>
              <a:cs typeface="Arial" pitchFamily="34" charset="0"/>
            </a:endParaRPr>
          </a:p>
          <a:p>
            <a:pPr algn="l">
              <a:lnSpc>
                <a:spcPct val="114000"/>
              </a:lnSpc>
              <a:spcBef>
                <a:spcPts val="0"/>
              </a:spcBef>
            </a:pPr>
            <a:r>
              <a:rPr lang="nl-NL" sz="2400" dirty="0" smtClean="0">
                <a:solidFill>
                  <a:srgbClr val="C00000"/>
                </a:solidFill>
                <a:latin typeface="Arial" pitchFamily="34" charset="0"/>
                <a:cs typeface="Arial" pitchFamily="34" charset="0"/>
              </a:rPr>
              <a:t>3.Tiến hành kỹ thuật </a:t>
            </a:r>
            <a:r>
              <a:rPr lang="nl-NL" sz="2400" dirty="0">
                <a:solidFill>
                  <a:srgbClr val="C00000"/>
                </a:solidFill>
                <a:latin typeface="Arial" pitchFamily="34" charset="0"/>
                <a:cs typeface="Arial" pitchFamily="34" charset="0"/>
              </a:rPr>
              <a:t>chườm lạnh trên </a:t>
            </a:r>
            <a:r>
              <a:rPr lang="nl-NL" sz="2400" dirty="0" smtClean="0">
                <a:solidFill>
                  <a:srgbClr val="C00000"/>
                </a:solidFill>
                <a:latin typeface="Arial" pitchFamily="34" charset="0"/>
                <a:cs typeface="Arial" pitchFamily="34" charset="0"/>
              </a:rPr>
              <a:t>nạn nhân T đúng quy trình.</a:t>
            </a:r>
            <a:endParaRPr lang="en-US" sz="2400" b="1" dirty="0" smtClean="0">
              <a:solidFill>
                <a:srgbClr val="C00000"/>
              </a:solidFill>
              <a:latin typeface="Arial" pitchFamily="34" charset="0"/>
              <a:cs typeface="Arial" pitchFamily="34" charset="0"/>
            </a:endParaRPr>
          </a:p>
          <a:p>
            <a:pPr>
              <a:lnSpc>
                <a:spcPct val="114000"/>
              </a:lnSpc>
              <a:spcBef>
                <a:spcPts val="0"/>
              </a:spcBef>
            </a:pPr>
            <a:endParaRPr lang="en-US" sz="2400" b="1" dirty="0" smtClean="0">
              <a:solidFill>
                <a:srgbClr val="0000FF"/>
              </a:solidFill>
              <a:latin typeface="Arial" pitchFamily="34" charset="0"/>
              <a:cs typeface="Arial" pitchFamily="34" charset="0"/>
            </a:endParaRPr>
          </a:p>
          <a:p>
            <a:pPr>
              <a:lnSpc>
                <a:spcPct val="114000"/>
              </a:lnSpc>
              <a:spcBef>
                <a:spcPts val="0"/>
              </a:spcBef>
            </a:pPr>
            <a:endParaRPr lang="en-US" sz="2400" b="1" dirty="0" smtClean="0">
              <a:solidFill>
                <a:srgbClr val="0000FF"/>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EAF65A9-22AB-466A-842E-C5BF9E56D958}" type="slidenum">
              <a:rPr lang="en-US" smtClean="0"/>
              <a:pPr/>
              <a:t>26</a:t>
            </a:fld>
            <a:endParaRPr lang="en-US"/>
          </a:p>
        </p:txBody>
      </p:sp>
    </p:spTree>
    <p:extLst>
      <p:ext uri="{BB962C8B-B14F-4D97-AF65-F5344CB8AC3E}">
        <p14:creationId xmlns:p14="http://schemas.microsoft.com/office/powerpoint/2010/main" val="21528323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TÌNH HUỐNG LÂM SÀNG 2</a:t>
            </a:r>
            <a:endParaRPr lang="en-US" sz="2800" b="1" dirty="0">
              <a:solidFill>
                <a:schemeClr val="bg1"/>
              </a:solidFill>
              <a:latin typeface="Tahoma" pitchFamily="34" charset="0"/>
              <a:ea typeface="Tahoma" pitchFamily="34" charset="0"/>
              <a:cs typeface="Tahoma" pitchFamily="34" charset="0"/>
            </a:endParaRPr>
          </a:p>
        </p:txBody>
      </p:sp>
      <p:pic>
        <p:nvPicPr>
          <p:cNvPr id="1026" name="Picture 2" descr="C:\Users\VN-Pro\Desktop\Quy chuan Logo Cao Dang y Bach Mai_nho.jpg"/>
          <p:cNvPicPr>
            <a:picLocks noChangeAspect="1" noChangeArrowheads="1"/>
          </p:cNvPicPr>
          <p:nvPr/>
        </p:nvPicPr>
        <p:blipFill>
          <a:blip r:embed="rId2" cstate="print"/>
          <a:srcRect/>
          <a:stretch>
            <a:fillRect/>
          </a:stretch>
        </p:blipFill>
        <p:spPr bwMode="auto">
          <a:xfrm>
            <a:off x="8382000" y="0"/>
            <a:ext cx="685800" cy="6686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7" name="Picture 3" descr="D:\ảnh\LOGO bachmai.jpg"/>
          <p:cNvPicPr>
            <a:picLocks noChangeAspect="1" noChangeArrowheads="1"/>
          </p:cNvPicPr>
          <p:nvPr/>
        </p:nvPicPr>
        <p:blipFill>
          <a:blip r:embed="rId3" cstate="print"/>
          <a:srcRect/>
          <a:stretch>
            <a:fillRect/>
          </a:stretch>
        </p:blipFill>
        <p:spPr bwMode="auto">
          <a:xfrm>
            <a:off x="76200" y="0"/>
            <a:ext cx="690562"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type="subTitle" idx="1"/>
          </p:nvPr>
        </p:nvSpPr>
        <p:spPr>
          <a:xfrm>
            <a:off x="0" y="785800"/>
            <a:ext cx="9144000" cy="4143404"/>
          </a:xfrm>
        </p:spPr>
        <p:txBody>
          <a:bodyPr>
            <a:noAutofit/>
          </a:bodyPr>
          <a:lstStyle/>
          <a:p>
            <a:pPr algn="l">
              <a:lnSpc>
                <a:spcPct val="114000"/>
              </a:lnSpc>
              <a:spcBef>
                <a:spcPts val="0"/>
              </a:spcBef>
            </a:pPr>
            <a:r>
              <a:rPr lang="nl-NL" sz="2400" dirty="0" smtClean="0">
                <a:solidFill>
                  <a:srgbClr val="0033CC"/>
                </a:solidFill>
                <a:latin typeface="Arial" pitchFamily="34" charset="0"/>
                <a:cs typeface="Arial" pitchFamily="34" charset="0"/>
              </a:rPr>
              <a:t>Nạn nhân NGÔ VĂN T;	 Sinh năm: 2001  </a:t>
            </a:r>
          </a:p>
          <a:p>
            <a:pPr algn="l">
              <a:lnSpc>
                <a:spcPct val="114000"/>
              </a:lnSpc>
              <a:spcBef>
                <a:spcPts val="0"/>
              </a:spcBef>
            </a:pPr>
            <a:r>
              <a:rPr lang="nl-NL" sz="2400" dirty="0" smtClean="0">
                <a:solidFill>
                  <a:srgbClr val="0033CC"/>
                </a:solidFill>
                <a:latin typeface="Arial" pitchFamily="34" charset="0"/>
                <a:cs typeface="Arial" pitchFamily="34" charset="0"/>
              </a:rPr>
              <a:t>Nạn nhân bị tai nạn xe máy</a:t>
            </a:r>
            <a:r>
              <a:rPr lang="nl-NL" sz="2400" dirty="0">
                <a:solidFill>
                  <a:srgbClr val="0033CC"/>
                </a:solidFill>
                <a:latin typeface="Arial" pitchFamily="34" charset="0"/>
                <a:cs typeface="Arial" pitchFamily="34" charset="0"/>
              </a:rPr>
              <a:t>,</a:t>
            </a:r>
            <a:r>
              <a:rPr lang="nl-NL" sz="2400" dirty="0" smtClean="0">
                <a:solidFill>
                  <a:srgbClr val="0033CC"/>
                </a:solidFill>
                <a:latin typeface="Arial" pitchFamily="34" charset="0"/>
                <a:cs typeface="Arial" pitchFamily="34" charset="0"/>
              </a:rPr>
              <a:t> được đưa vào Khoa cấp cứu Ngoại BVBM. </a:t>
            </a:r>
          </a:p>
          <a:p>
            <a:pPr algn="l">
              <a:lnSpc>
                <a:spcPct val="114000"/>
              </a:lnSpc>
              <a:spcBef>
                <a:spcPts val="0"/>
              </a:spcBef>
            </a:pPr>
            <a:r>
              <a:rPr lang="nl-NL" sz="2400" dirty="0" smtClean="0">
                <a:solidFill>
                  <a:srgbClr val="0033CC"/>
                </a:solidFill>
                <a:latin typeface="Arial" pitchFamily="34" charset="0"/>
                <a:cs typeface="Arial" pitchFamily="34" charset="0"/>
              </a:rPr>
              <a:t>Hiện tại nạn nhân tỉnh, đau nhiều và bầm tím vùng cổ chân phải. </a:t>
            </a:r>
          </a:p>
          <a:p>
            <a:pPr algn="l">
              <a:lnSpc>
                <a:spcPct val="114000"/>
              </a:lnSpc>
              <a:spcBef>
                <a:spcPts val="0"/>
              </a:spcBef>
            </a:pPr>
            <a:r>
              <a:rPr lang="nl-NL" sz="2400" dirty="0">
                <a:solidFill>
                  <a:srgbClr val="0033CC"/>
                </a:solidFill>
                <a:latin typeface="Arial" pitchFamily="34" charset="0"/>
                <a:cs typeface="Arial" pitchFamily="34" charset="0"/>
              </a:rPr>
              <a:t>C</a:t>
            </a:r>
            <a:r>
              <a:rPr lang="nl-NL" sz="2400" dirty="0" smtClean="0">
                <a:solidFill>
                  <a:srgbClr val="0033CC"/>
                </a:solidFill>
                <a:latin typeface="Arial" pitchFamily="34" charset="0"/>
                <a:cs typeface="Arial" pitchFamily="34" charset="0"/>
              </a:rPr>
              <a:t>hẩn đoán: Chấn thương cổ chân phải</a:t>
            </a:r>
            <a:endParaRPr lang="en-US" sz="2400" dirty="0" smtClean="0">
              <a:solidFill>
                <a:srgbClr val="0033CC"/>
              </a:solidFill>
              <a:latin typeface="Arial" pitchFamily="34" charset="0"/>
              <a:cs typeface="Arial" pitchFamily="34" charset="0"/>
            </a:endParaRPr>
          </a:p>
          <a:p>
            <a:pPr algn="l">
              <a:lnSpc>
                <a:spcPct val="114000"/>
              </a:lnSpc>
              <a:spcBef>
                <a:spcPts val="0"/>
              </a:spcBef>
            </a:pPr>
            <a:r>
              <a:rPr lang="en-US" sz="2400" b="1" dirty="0" err="1" smtClean="0">
                <a:solidFill>
                  <a:srgbClr val="0000FF"/>
                </a:solidFill>
                <a:latin typeface="Arial" pitchFamily="34" charset="0"/>
                <a:cs typeface="Arial" pitchFamily="34" charset="0"/>
              </a:rPr>
              <a:t>Yêu</a:t>
            </a:r>
            <a:r>
              <a:rPr lang="en-US" sz="2400" b="1" dirty="0" smtClean="0">
                <a:solidFill>
                  <a:srgbClr val="0000FF"/>
                </a:solidFill>
                <a:latin typeface="Arial" pitchFamily="34" charset="0"/>
                <a:cs typeface="Arial" pitchFamily="34" charset="0"/>
              </a:rPr>
              <a:t> </a:t>
            </a:r>
            <a:r>
              <a:rPr lang="en-US" sz="2400" b="1" dirty="0" err="1" smtClean="0">
                <a:solidFill>
                  <a:srgbClr val="0000FF"/>
                </a:solidFill>
                <a:latin typeface="Arial" pitchFamily="34" charset="0"/>
                <a:cs typeface="Arial" pitchFamily="34" charset="0"/>
              </a:rPr>
              <a:t>cầu</a:t>
            </a:r>
            <a:r>
              <a:rPr lang="en-US" sz="2400" b="1" dirty="0" smtClean="0">
                <a:solidFill>
                  <a:srgbClr val="0000FF"/>
                </a:solidFill>
                <a:latin typeface="Arial" pitchFamily="34" charset="0"/>
                <a:cs typeface="Arial" pitchFamily="34" charset="0"/>
              </a:rPr>
              <a:t>:</a:t>
            </a:r>
            <a:endParaRPr lang="en-US" sz="2400" b="1" i="1" dirty="0" smtClean="0">
              <a:solidFill>
                <a:srgbClr val="0000FF"/>
              </a:solidFill>
              <a:latin typeface="Arial" pitchFamily="34" charset="0"/>
              <a:cs typeface="Arial" pitchFamily="34" charset="0"/>
            </a:endParaRPr>
          </a:p>
          <a:p>
            <a:pPr algn="l">
              <a:lnSpc>
                <a:spcPct val="114000"/>
              </a:lnSpc>
              <a:spcBef>
                <a:spcPts val="0"/>
              </a:spcBef>
            </a:pPr>
            <a:r>
              <a:rPr lang="nl-NL" sz="2400" dirty="0" smtClean="0">
                <a:solidFill>
                  <a:srgbClr val="C00000"/>
                </a:solidFill>
                <a:latin typeface="Arial" pitchFamily="34" charset="0"/>
                <a:cs typeface="Arial" pitchFamily="34" charset="0"/>
              </a:rPr>
              <a:t>1. </a:t>
            </a:r>
            <a:r>
              <a:rPr lang="nl-NL" sz="2400" dirty="0">
                <a:solidFill>
                  <a:srgbClr val="C00000"/>
                </a:solidFill>
                <a:latin typeface="Arial" pitchFamily="34" charset="0"/>
                <a:cs typeface="Arial" pitchFamily="34" charset="0"/>
              </a:rPr>
              <a:t>C</a:t>
            </a:r>
            <a:r>
              <a:rPr lang="nl-NL" sz="2400" dirty="0" smtClean="0">
                <a:solidFill>
                  <a:srgbClr val="C00000"/>
                </a:solidFill>
                <a:latin typeface="Arial" pitchFamily="34" charset="0"/>
                <a:cs typeface="Arial" pitchFamily="34" charset="0"/>
              </a:rPr>
              <a:t>huẩn bị NN để thực hiện kỹ thuật chườm lạnh.</a:t>
            </a:r>
          </a:p>
          <a:p>
            <a:pPr>
              <a:lnSpc>
                <a:spcPct val="114000"/>
              </a:lnSpc>
              <a:spcBef>
                <a:spcPts val="0"/>
              </a:spcBef>
            </a:pPr>
            <a:endParaRPr lang="en-US" sz="2400" b="1" dirty="0" smtClean="0">
              <a:solidFill>
                <a:srgbClr val="0000FF"/>
              </a:solidFill>
              <a:latin typeface="Arial" pitchFamily="34" charset="0"/>
              <a:cs typeface="Arial" pitchFamily="34" charset="0"/>
            </a:endParaRPr>
          </a:p>
          <a:p>
            <a:pPr>
              <a:lnSpc>
                <a:spcPct val="114000"/>
              </a:lnSpc>
              <a:spcBef>
                <a:spcPts val="0"/>
              </a:spcBef>
            </a:pPr>
            <a:endParaRPr lang="en-US" sz="2400" b="1" dirty="0" smtClean="0">
              <a:solidFill>
                <a:srgbClr val="0000FF"/>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EAF65A9-22AB-466A-842E-C5BF9E56D958}" type="slidenum">
              <a:rPr lang="en-US" smtClean="0"/>
              <a:pPr/>
              <a:t>27</a:t>
            </a:fld>
            <a:endParaRPr lang="en-US"/>
          </a:p>
        </p:txBody>
      </p:sp>
    </p:spTree>
    <p:extLst>
      <p:ext uri="{BB962C8B-B14F-4D97-AF65-F5344CB8AC3E}">
        <p14:creationId xmlns:p14="http://schemas.microsoft.com/office/powerpoint/2010/main" val="20156805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TÌNH HUỐNG LÂM SÀNG 2</a:t>
            </a:r>
            <a:endParaRPr lang="en-US" sz="2800" b="1" dirty="0">
              <a:solidFill>
                <a:schemeClr val="bg1"/>
              </a:solidFill>
              <a:latin typeface="Tahoma" pitchFamily="34" charset="0"/>
              <a:ea typeface="Tahoma" pitchFamily="34" charset="0"/>
              <a:cs typeface="Tahoma" pitchFamily="34" charset="0"/>
            </a:endParaRPr>
          </a:p>
        </p:txBody>
      </p:sp>
      <p:pic>
        <p:nvPicPr>
          <p:cNvPr id="1026" name="Picture 2" descr="C:\Users\VN-Pro\Desktop\Quy chuan Logo Cao Dang y Bach Mai_nho.jpg"/>
          <p:cNvPicPr>
            <a:picLocks noChangeAspect="1" noChangeArrowheads="1"/>
          </p:cNvPicPr>
          <p:nvPr/>
        </p:nvPicPr>
        <p:blipFill>
          <a:blip r:embed="rId2" cstate="print"/>
          <a:srcRect/>
          <a:stretch>
            <a:fillRect/>
          </a:stretch>
        </p:blipFill>
        <p:spPr bwMode="auto">
          <a:xfrm>
            <a:off x="8382000" y="0"/>
            <a:ext cx="685800" cy="6686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7" name="Picture 3" descr="D:\ảnh\LOGO bachmai.jpg"/>
          <p:cNvPicPr>
            <a:picLocks noChangeAspect="1" noChangeArrowheads="1"/>
          </p:cNvPicPr>
          <p:nvPr/>
        </p:nvPicPr>
        <p:blipFill>
          <a:blip r:embed="rId3" cstate="print"/>
          <a:srcRect/>
          <a:stretch>
            <a:fillRect/>
          </a:stretch>
        </p:blipFill>
        <p:spPr bwMode="auto">
          <a:xfrm>
            <a:off x="76200" y="0"/>
            <a:ext cx="690562"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type="subTitle" idx="1"/>
          </p:nvPr>
        </p:nvSpPr>
        <p:spPr>
          <a:xfrm>
            <a:off x="0" y="785800"/>
            <a:ext cx="9144000" cy="4143404"/>
          </a:xfrm>
        </p:spPr>
        <p:txBody>
          <a:bodyPr>
            <a:noAutofit/>
          </a:bodyPr>
          <a:lstStyle/>
          <a:p>
            <a:pPr algn="l">
              <a:lnSpc>
                <a:spcPct val="114000"/>
              </a:lnSpc>
              <a:spcBef>
                <a:spcPts val="0"/>
              </a:spcBef>
            </a:pPr>
            <a:r>
              <a:rPr lang="nl-NL" sz="2400" dirty="0" smtClean="0">
                <a:solidFill>
                  <a:srgbClr val="0033CC"/>
                </a:solidFill>
                <a:latin typeface="Arial" pitchFamily="34" charset="0"/>
                <a:cs typeface="Arial" pitchFamily="34" charset="0"/>
              </a:rPr>
              <a:t>Nạn nhân NGÔ VĂN T;	 Sinh năm: 2001  </a:t>
            </a:r>
          </a:p>
          <a:p>
            <a:pPr algn="l">
              <a:lnSpc>
                <a:spcPct val="114000"/>
              </a:lnSpc>
              <a:spcBef>
                <a:spcPts val="0"/>
              </a:spcBef>
            </a:pPr>
            <a:r>
              <a:rPr lang="nl-NL" sz="2400" dirty="0" smtClean="0">
                <a:solidFill>
                  <a:srgbClr val="0033CC"/>
                </a:solidFill>
                <a:latin typeface="Arial" pitchFamily="34" charset="0"/>
                <a:cs typeface="Arial" pitchFamily="34" charset="0"/>
              </a:rPr>
              <a:t>Nạn nhân bị tai nạn xe máy</a:t>
            </a:r>
            <a:r>
              <a:rPr lang="nl-NL" sz="2400" dirty="0">
                <a:solidFill>
                  <a:srgbClr val="0033CC"/>
                </a:solidFill>
                <a:latin typeface="Arial" pitchFamily="34" charset="0"/>
                <a:cs typeface="Arial" pitchFamily="34" charset="0"/>
              </a:rPr>
              <a:t>,</a:t>
            </a:r>
            <a:r>
              <a:rPr lang="nl-NL" sz="2400" dirty="0" smtClean="0">
                <a:solidFill>
                  <a:srgbClr val="0033CC"/>
                </a:solidFill>
                <a:latin typeface="Arial" pitchFamily="34" charset="0"/>
                <a:cs typeface="Arial" pitchFamily="34" charset="0"/>
              </a:rPr>
              <a:t> được đưa vào Khoa cấp cứu Ngoại BVBM. </a:t>
            </a:r>
          </a:p>
          <a:p>
            <a:pPr algn="l">
              <a:lnSpc>
                <a:spcPct val="114000"/>
              </a:lnSpc>
              <a:spcBef>
                <a:spcPts val="0"/>
              </a:spcBef>
            </a:pPr>
            <a:r>
              <a:rPr lang="nl-NL" sz="2400" dirty="0" smtClean="0">
                <a:solidFill>
                  <a:srgbClr val="0033CC"/>
                </a:solidFill>
                <a:latin typeface="Arial" pitchFamily="34" charset="0"/>
                <a:cs typeface="Arial" pitchFamily="34" charset="0"/>
              </a:rPr>
              <a:t>Hiện tại nạn nhân tỉnh, đau nhiều và bầm tím vùng cổ chân phải. </a:t>
            </a:r>
          </a:p>
          <a:p>
            <a:pPr algn="l">
              <a:lnSpc>
                <a:spcPct val="114000"/>
              </a:lnSpc>
              <a:spcBef>
                <a:spcPts val="0"/>
              </a:spcBef>
            </a:pPr>
            <a:r>
              <a:rPr lang="nl-NL" sz="2400" dirty="0">
                <a:solidFill>
                  <a:srgbClr val="0033CC"/>
                </a:solidFill>
                <a:latin typeface="Arial" pitchFamily="34" charset="0"/>
                <a:cs typeface="Arial" pitchFamily="34" charset="0"/>
              </a:rPr>
              <a:t>C</a:t>
            </a:r>
            <a:r>
              <a:rPr lang="nl-NL" sz="2400" dirty="0" smtClean="0">
                <a:solidFill>
                  <a:srgbClr val="0033CC"/>
                </a:solidFill>
                <a:latin typeface="Arial" pitchFamily="34" charset="0"/>
                <a:cs typeface="Arial" pitchFamily="34" charset="0"/>
              </a:rPr>
              <a:t>hẩn đoán: Chấn thương cổ chân phải</a:t>
            </a:r>
            <a:endParaRPr lang="en-US" sz="2400" dirty="0" smtClean="0">
              <a:solidFill>
                <a:srgbClr val="0033CC"/>
              </a:solidFill>
              <a:latin typeface="Arial" pitchFamily="34" charset="0"/>
              <a:cs typeface="Arial" pitchFamily="34" charset="0"/>
            </a:endParaRPr>
          </a:p>
          <a:p>
            <a:pPr algn="l">
              <a:lnSpc>
                <a:spcPct val="114000"/>
              </a:lnSpc>
              <a:spcBef>
                <a:spcPts val="0"/>
              </a:spcBef>
            </a:pPr>
            <a:r>
              <a:rPr lang="en-US" sz="2400" b="1" dirty="0" err="1" smtClean="0">
                <a:solidFill>
                  <a:srgbClr val="0000FF"/>
                </a:solidFill>
                <a:latin typeface="Arial" pitchFamily="34" charset="0"/>
                <a:cs typeface="Arial" pitchFamily="34" charset="0"/>
              </a:rPr>
              <a:t>Yêu</a:t>
            </a:r>
            <a:r>
              <a:rPr lang="en-US" sz="2400" b="1" dirty="0" smtClean="0">
                <a:solidFill>
                  <a:srgbClr val="0000FF"/>
                </a:solidFill>
                <a:latin typeface="Arial" pitchFamily="34" charset="0"/>
                <a:cs typeface="Arial" pitchFamily="34" charset="0"/>
              </a:rPr>
              <a:t> </a:t>
            </a:r>
            <a:r>
              <a:rPr lang="en-US" sz="2400" b="1" dirty="0" err="1" smtClean="0">
                <a:solidFill>
                  <a:srgbClr val="0000FF"/>
                </a:solidFill>
                <a:latin typeface="Arial" pitchFamily="34" charset="0"/>
                <a:cs typeface="Arial" pitchFamily="34" charset="0"/>
              </a:rPr>
              <a:t>cầu</a:t>
            </a:r>
            <a:r>
              <a:rPr lang="en-US" sz="2400" b="1" dirty="0" smtClean="0">
                <a:solidFill>
                  <a:srgbClr val="0000FF"/>
                </a:solidFill>
                <a:latin typeface="Arial" pitchFamily="34" charset="0"/>
                <a:cs typeface="Arial" pitchFamily="34" charset="0"/>
              </a:rPr>
              <a:t>:</a:t>
            </a:r>
            <a:endParaRPr lang="en-US" sz="2400" b="1" i="1" dirty="0" smtClean="0">
              <a:solidFill>
                <a:srgbClr val="0000FF"/>
              </a:solidFill>
              <a:latin typeface="Arial" pitchFamily="34" charset="0"/>
              <a:cs typeface="Arial" pitchFamily="34" charset="0"/>
            </a:endParaRPr>
          </a:p>
          <a:p>
            <a:pPr algn="l">
              <a:lnSpc>
                <a:spcPct val="114000"/>
              </a:lnSpc>
              <a:spcBef>
                <a:spcPts val="0"/>
              </a:spcBef>
            </a:pPr>
            <a:r>
              <a:rPr lang="nl-NL" sz="2400" dirty="0" smtClean="0">
                <a:solidFill>
                  <a:srgbClr val="C00000"/>
                </a:solidFill>
                <a:latin typeface="Arial" pitchFamily="34" charset="0"/>
                <a:cs typeface="Arial" pitchFamily="34" charset="0"/>
              </a:rPr>
              <a:t>2. </a:t>
            </a:r>
            <a:r>
              <a:rPr lang="nl-NL" sz="2400" dirty="0">
                <a:solidFill>
                  <a:srgbClr val="C00000"/>
                </a:solidFill>
                <a:latin typeface="Arial" pitchFamily="34" charset="0"/>
                <a:cs typeface="Arial" pitchFamily="34" charset="0"/>
              </a:rPr>
              <a:t>C</a:t>
            </a:r>
            <a:r>
              <a:rPr lang="nl-NL" sz="2400" dirty="0" smtClean="0">
                <a:solidFill>
                  <a:srgbClr val="C00000"/>
                </a:solidFill>
                <a:latin typeface="Arial" pitchFamily="34" charset="0"/>
                <a:cs typeface="Arial" pitchFamily="34" charset="0"/>
              </a:rPr>
              <a:t>huẩn bị ĐD, dụng cụ để thực hiện kỹ </a:t>
            </a:r>
            <a:r>
              <a:rPr lang="nl-NL" sz="2400" dirty="0">
                <a:solidFill>
                  <a:srgbClr val="C00000"/>
                </a:solidFill>
                <a:latin typeface="Arial" pitchFamily="34" charset="0"/>
                <a:cs typeface="Arial" pitchFamily="34" charset="0"/>
              </a:rPr>
              <a:t>thuật chườm lạnh.</a:t>
            </a:r>
            <a:endParaRPr lang="nl-NL" sz="2400" dirty="0" smtClean="0">
              <a:solidFill>
                <a:srgbClr val="C00000"/>
              </a:solidFill>
              <a:latin typeface="Arial" pitchFamily="34" charset="0"/>
              <a:cs typeface="Arial" pitchFamily="34" charset="0"/>
            </a:endParaRPr>
          </a:p>
          <a:p>
            <a:pPr>
              <a:lnSpc>
                <a:spcPct val="114000"/>
              </a:lnSpc>
              <a:spcBef>
                <a:spcPts val="0"/>
              </a:spcBef>
            </a:pPr>
            <a:endParaRPr lang="en-US" sz="2400" b="1" dirty="0" smtClean="0">
              <a:solidFill>
                <a:srgbClr val="0000FF"/>
              </a:solidFill>
              <a:latin typeface="Arial" pitchFamily="34" charset="0"/>
              <a:cs typeface="Arial" pitchFamily="34" charset="0"/>
            </a:endParaRPr>
          </a:p>
          <a:p>
            <a:pPr>
              <a:lnSpc>
                <a:spcPct val="114000"/>
              </a:lnSpc>
              <a:spcBef>
                <a:spcPts val="0"/>
              </a:spcBef>
            </a:pPr>
            <a:endParaRPr lang="en-US" sz="2400" b="1" dirty="0" smtClean="0">
              <a:solidFill>
                <a:srgbClr val="0000FF"/>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EAF65A9-22AB-466A-842E-C5BF9E56D958}" type="slidenum">
              <a:rPr lang="en-US" smtClean="0"/>
              <a:pPr/>
              <a:t>28</a:t>
            </a:fld>
            <a:endParaRPr lang="en-US"/>
          </a:p>
        </p:txBody>
      </p:sp>
    </p:spTree>
    <p:extLst>
      <p:ext uri="{BB962C8B-B14F-4D97-AF65-F5344CB8AC3E}">
        <p14:creationId xmlns:p14="http://schemas.microsoft.com/office/powerpoint/2010/main" val="2015680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TÌNH HUỐNG LÂM SÀNG 2</a:t>
            </a:r>
            <a:endParaRPr lang="en-US" sz="2800" b="1" dirty="0">
              <a:solidFill>
                <a:schemeClr val="bg1"/>
              </a:solidFill>
              <a:latin typeface="Tahoma" pitchFamily="34" charset="0"/>
              <a:ea typeface="Tahoma" pitchFamily="34" charset="0"/>
              <a:cs typeface="Tahoma" pitchFamily="34" charset="0"/>
            </a:endParaRPr>
          </a:p>
        </p:txBody>
      </p:sp>
      <p:pic>
        <p:nvPicPr>
          <p:cNvPr id="1026" name="Picture 2" descr="C:\Users\VN-Pro\Desktop\Quy chuan Logo Cao Dang y Bach Mai_nho.jpg"/>
          <p:cNvPicPr>
            <a:picLocks noChangeAspect="1" noChangeArrowheads="1"/>
          </p:cNvPicPr>
          <p:nvPr/>
        </p:nvPicPr>
        <p:blipFill>
          <a:blip r:embed="rId2" cstate="print"/>
          <a:srcRect/>
          <a:stretch>
            <a:fillRect/>
          </a:stretch>
        </p:blipFill>
        <p:spPr bwMode="auto">
          <a:xfrm>
            <a:off x="8382000" y="0"/>
            <a:ext cx="685800" cy="6686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7" name="Picture 3" descr="D:\ảnh\LOGO bachmai.jpg"/>
          <p:cNvPicPr>
            <a:picLocks noChangeAspect="1" noChangeArrowheads="1"/>
          </p:cNvPicPr>
          <p:nvPr/>
        </p:nvPicPr>
        <p:blipFill>
          <a:blip r:embed="rId3" cstate="print"/>
          <a:srcRect/>
          <a:stretch>
            <a:fillRect/>
          </a:stretch>
        </p:blipFill>
        <p:spPr bwMode="auto">
          <a:xfrm>
            <a:off x="76200" y="0"/>
            <a:ext cx="690562"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type="subTitle" idx="1"/>
          </p:nvPr>
        </p:nvSpPr>
        <p:spPr>
          <a:xfrm>
            <a:off x="0" y="785800"/>
            <a:ext cx="9144000" cy="4143404"/>
          </a:xfrm>
        </p:spPr>
        <p:txBody>
          <a:bodyPr>
            <a:noAutofit/>
          </a:bodyPr>
          <a:lstStyle/>
          <a:p>
            <a:pPr algn="l">
              <a:lnSpc>
                <a:spcPct val="114000"/>
              </a:lnSpc>
              <a:spcBef>
                <a:spcPts val="0"/>
              </a:spcBef>
            </a:pPr>
            <a:r>
              <a:rPr lang="nl-NL" sz="2400" dirty="0" smtClean="0">
                <a:solidFill>
                  <a:srgbClr val="0033CC"/>
                </a:solidFill>
                <a:latin typeface="Arial" pitchFamily="34" charset="0"/>
                <a:cs typeface="Arial" pitchFamily="34" charset="0"/>
              </a:rPr>
              <a:t>Nạn nhân NGÔ VĂN T;	 Sinh năm: 2001  </a:t>
            </a:r>
          </a:p>
          <a:p>
            <a:pPr algn="l">
              <a:lnSpc>
                <a:spcPct val="114000"/>
              </a:lnSpc>
              <a:spcBef>
                <a:spcPts val="0"/>
              </a:spcBef>
            </a:pPr>
            <a:r>
              <a:rPr lang="nl-NL" sz="2400" dirty="0" smtClean="0">
                <a:solidFill>
                  <a:srgbClr val="0033CC"/>
                </a:solidFill>
                <a:latin typeface="Arial" pitchFamily="34" charset="0"/>
                <a:cs typeface="Arial" pitchFamily="34" charset="0"/>
              </a:rPr>
              <a:t>Nạn nhân bị tai nạn xe máy</a:t>
            </a:r>
            <a:r>
              <a:rPr lang="nl-NL" sz="2400" dirty="0">
                <a:solidFill>
                  <a:srgbClr val="0033CC"/>
                </a:solidFill>
                <a:latin typeface="Arial" pitchFamily="34" charset="0"/>
                <a:cs typeface="Arial" pitchFamily="34" charset="0"/>
              </a:rPr>
              <a:t>,</a:t>
            </a:r>
            <a:r>
              <a:rPr lang="nl-NL" sz="2400" dirty="0" smtClean="0">
                <a:solidFill>
                  <a:srgbClr val="0033CC"/>
                </a:solidFill>
                <a:latin typeface="Arial" pitchFamily="34" charset="0"/>
                <a:cs typeface="Arial" pitchFamily="34" charset="0"/>
              </a:rPr>
              <a:t> được đưa vào Khoa cấp cứu Ngoại BVBM. </a:t>
            </a:r>
          </a:p>
          <a:p>
            <a:pPr algn="l">
              <a:lnSpc>
                <a:spcPct val="114000"/>
              </a:lnSpc>
              <a:spcBef>
                <a:spcPts val="0"/>
              </a:spcBef>
            </a:pPr>
            <a:r>
              <a:rPr lang="nl-NL" sz="2400" dirty="0" smtClean="0">
                <a:solidFill>
                  <a:srgbClr val="0033CC"/>
                </a:solidFill>
                <a:latin typeface="Arial" pitchFamily="34" charset="0"/>
                <a:cs typeface="Arial" pitchFamily="34" charset="0"/>
              </a:rPr>
              <a:t>Hiện tại nạn nhân tỉnh, đau nhiều và bầm tím vùng cổ chân phải. </a:t>
            </a:r>
          </a:p>
          <a:p>
            <a:pPr algn="l">
              <a:lnSpc>
                <a:spcPct val="114000"/>
              </a:lnSpc>
              <a:spcBef>
                <a:spcPts val="0"/>
              </a:spcBef>
            </a:pPr>
            <a:r>
              <a:rPr lang="nl-NL" sz="2400" dirty="0">
                <a:solidFill>
                  <a:srgbClr val="0033CC"/>
                </a:solidFill>
                <a:latin typeface="Arial" pitchFamily="34" charset="0"/>
                <a:cs typeface="Arial" pitchFamily="34" charset="0"/>
              </a:rPr>
              <a:t>C</a:t>
            </a:r>
            <a:r>
              <a:rPr lang="nl-NL" sz="2400" dirty="0" smtClean="0">
                <a:solidFill>
                  <a:srgbClr val="0033CC"/>
                </a:solidFill>
                <a:latin typeface="Arial" pitchFamily="34" charset="0"/>
                <a:cs typeface="Arial" pitchFamily="34" charset="0"/>
              </a:rPr>
              <a:t>hẩn đoán: Chấn thương cổ chân phải</a:t>
            </a:r>
            <a:endParaRPr lang="en-US" sz="2400" dirty="0" smtClean="0">
              <a:solidFill>
                <a:srgbClr val="0033CC"/>
              </a:solidFill>
              <a:latin typeface="Arial" pitchFamily="34" charset="0"/>
              <a:cs typeface="Arial" pitchFamily="34" charset="0"/>
            </a:endParaRPr>
          </a:p>
          <a:p>
            <a:pPr algn="l">
              <a:lnSpc>
                <a:spcPct val="114000"/>
              </a:lnSpc>
              <a:spcBef>
                <a:spcPts val="0"/>
              </a:spcBef>
            </a:pPr>
            <a:r>
              <a:rPr lang="en-US" sz="2400" b="1" dirty="0" err="1" smtClean="0">
                <a:solidFill>
                  <a:srgbClr val="0000FF"/>
                </a:solidFill>
                <a:latin typeface="Arial" pitchFamily="34" charset="0"/>
                <a:cs typeface="Arial" pitchFamily="34" charset="0"/>
              </a:rPr>
              <a:t>Yêu</a:t>
            </a:r>
            <a:r>
              <a:rPr lang="en-US" sz="2400" b="1" dirty="0" smtClean="0">
                <a:solidFill>
                  <a:srgbClr val="0000FF"/>
                </a:solidFill>
                <a:latin typeface="Arial" pitchFamily="34" charset="0"/>
                <a:cs typeface="Arial" pitchFamily="34" charset="0"/>
              </a:rPr>
              <a:t> </a:t>
            </a:r>
            <a:r>
              <a:rPr lang="en-US" sz="2400" b="1" dirty="0" err="1" smtClean="0">
                <a:solidFill>
                  <a:srgbClr val="0000FF"/>
                </a:solidFill>
                <a:latin typeface="Arial" pitchFamily="34" charset="0"/>
                <a:cs typeface="Arial" pitchFamily="34" charset="0"/>
              </a:rPr>
              <a:t>cầu</a:t>
            </a:r>
            <a:r>
              <a:rPr lang="en-US" sz="2400" b="1" dirty="0" smtClean="0">
                <a:solidFill>
                  <a:srgbClr val="0000FF"/>
                </a:solidFill>
                <a:latin typeface="Arial" pitchFamily="34" charset="0"/>
                <a:cs typeface="Arial" pitchFamily="34" charset="0"/>
              </a:rPr>
              <a:t>:</a:t>
            </a:r>
            <a:endParaRPr lang="en-US" sz="2400" b="1" i="1" dirty="0" smtClean="0">
              <a:solidFill>
                <a:srgbClr val="0000FF"/>
              </a:solidFill>
              <a:latin typeface="Arial" pitchFamily="34" charset="0"/>
              <a:cs typeface="Arial" pitchFamily="34" charset="0"/>
            </a:endParaRPr>
          </a:p>
          <a:p>
            <a:pPr algn="l">
              <a:lnSpc>
                <a:spcPct val="114000"/>
              </a:lnSpc>
              <a:spcBef>
                <a:spcPts val="0"/>
              </a:spcBef>
            </a:pPr>
            <a:r>
              <a:rPr lang="nl-NL" sz="2400" dirty="0" smtClean="0">
                <a:solidFill>
                  <a:srgbClr val="C00000"/>
                </a:solidFill>
                <a:latin typeface="Arial" pitchFamily="34" charset="0"/>
                <a:cs typeface="Arial" pitchFamily="34" charset="0"/>
              </a:rPr>
              <a:t>3.Tiến hành kỹ thuật </a:t>
            </a:r>
            <a:r>
              <a:rPr lang="nl-NL" sz="2400" dirty="0">
                <a:solidFill>
                  <a:srgbClr val="C00000"/>
                </a:solidFill>
                <a:latin typeface="Arial" pitchFamily="34" charset="0"/>
                <a:cs typeface="Arial" pitchFamily="34" charset="0"/>
              </a:rPr>
              <a:t>chườm lạnh trên </a:t>
            </a:r>
            <a:r>
              <a:rPr lang="nl-NL" sz="2400" dirty="0" smtClean="0">
                <a:solidFill>
                  <a:srgbClr val="C00000"/>
                </a:solidFill>
                <a:latin typeface="Arial" pitchFamily="34" charset="0"/>
                <a:cs typeface="Arial" pitchFamily="34" charset="0"/>
              </a:rPr>
              <a:t>nạn nhân T đúng quy trình.</a:t>
            </a:r>
            <a:endParaRPr lang="en-US" sz="2400" b="1" dirty="0" smtClean="0">
              <a:solidFill>
                <a:srgbClr val="C00000"/>
              </a:solidFill>
              <a:latin typeface="Arial" pitchFamily="34" charset="0"/>
              <a:cs typeface="Arial" pitchFamily="34" charset="0"/>
            </a:endParaRPr>
          </a:p>
          <a:p>
            <a:pPr>
              <a:lnSpc>
                <a:spcPct val="114000"/>
              </a:lnSpc>
              <a:spcBef>
                <a:spcPts val="0"/>
              </a:spcBef>
            </a:pPr>
            <a:endParaRPr lang="en-US" sz="2400" b="1" dirty="0" smtClean="0">
              <a:solidFill>
                <a:srgbClr val="0000FF"/>
              </a:solidFill>
              <a:latin typeface="Arial" pitchFamily="34" charset="0"/>
              <a:cs typeface="Arial" pitchFamily="34" charset="0"/>
            </a:endParaRPr>
          </a:p>
          <a:p>
            <a:pPr>
              <a:lnSpc>
                <a:spcPct val="114000"/>
              </a:lnSpc>
              <a:spcBef>
                <a:spcPts val="0"/>
              </a:spcBef>
            </a:pPr>
            <a:endParaRPr lang="en-US" sz="2400" b="1" dirty="0" smtClean="0">
              <a:solidFill>
                <a:srgbClr val="0000FF"/>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EAF65A9-22AB-466A-842E-C5BF9E56D958}" type="slidenum">
              <a:rPr lang="en-US" smtClean="0"/>
              <a:pPr/>
              <a:t>29</a:t>
            </a:fld>
            <a:endParaRPr lang="en-US"/>
          </a:p>
        </p:txBody>
      </p:sp>
    </p:spTree>
    <p:extLst>
      <p:ext uri="{BB962C8B-B14F-4D97-AF65-F5344CB8AC3E}">
        <p14:creationId xmlns:p14="http://schemas.microsoft.com/office/powerpoint/2010/main" val="2015680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TRƯỜNG CAO ĐẲNG Y TẾ BẠCH MAI</a:t>
            </a:r>
            <a:endParaRPr lang="en-US" sz="2800" b="1" dirty="0">
              <a:solidFill>
                <a:schemeClr val="bg1"/>
              </a:solidFill>
              <a:latin typeface="Tahoma" pitchFamily="34" charset="0"/>
              <a:ea typeface="Tahoma" pitchFamily="34" charset="0"/>
              <a:cs typeface="Tahoma" pitchFamily="34" charset="0"/>
            </a:endParaRPr>
          </a:p>
        </p:txBody>
      </p:sp>
      <p:sp>
        <p:nvSpPr>
          <p:cNvPr id="7" name="Subtitle 2"/>
          <p:cNvSpPr txBox="1">
            <a:spLocks/>
          </p:cNvSpPr>
          <p:nvPr/>
        </p:nvSpPr>
        <p:spPr>
          <a:xfrm>
            <a:off x="0" y="685800"/>
            <a:ext cx="9144000" cy="51435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rgbClr val="FF0000"/>
              </a:solidFill>
              <a:effectLst/>
              <a:uLnTx/>
              <a:uFillTx/>
              <a:latin typeface="Tahoma" pitchFamily="34" charset="0"/>
              <a:ea typeface="Tahoma" pitchFamily="34" charset="0"/>
              <a:cs typeface="Tahoma" pitchFamily="34" charset="0"/>
            </a:endParaRPr>
          </a:p>
        </p:txBody>
      </p:sp>
      <p:sp>
        <p:nvSpPr>
          <p:cNvPr id="8" name="Subtitle 2"/>
          <p:cNvSpPr txBox="1">
            <a:spLocks/>
          </p:cNvSpPr>
          <p:nvPr/>
        </p:nvSpPr>
        <p:spPr>
          <a:xfrm>
            <a:off x="381000" y="1200150"/>
            <a:ext cx="8382000" cy="3543300"/>
          </a:xfrm>
          <a:prstGeom prst="rect">
            <a:avLst/>
          </a:prstGeom>
        </p:spPr>
        <p:txBody>
          <a:bodyPr vert="horz" lIns="91440" tIns="45720" rIns="91440" bIns="45720" rtlCol="0">
            <a:noAutofit/>
          </a:bodyPr>
          <a:lstStyle/>
          <a:p>
            <a:pPr lvl="2" algn="just">
              <a:spcBef>
                <a:spcPct val="20000"/>
              </a:spcBef>
              <a:buFont typeface="Wingdings" pitchFamily="2" charset="2"/>
              <a:buChar char="ü"/>
            </a:pPr>
            <a:endParaRPr kumimoji="0" lang="en-US" sz="3200" i="0" u="none" strike="noStrike" kern="1200" cap="none" spc="0" normalizeH="0" baseline="0" noProof="0" dirty="0" smtClean="0">
              <a:ln>
                <a:noFill/>
              </a:ln>
              <a:effectLst/>
              <a:uLnTx/>
              <a:uFillTx/>
              <a:latin typeface="Times New Roman" pitchFamily="18" charset="0"/>
              <a:ea typeface="Tahoma" pitchFamily="34" charset="0"/>
              <a:cs typeface="Times New Roman" pitchFamily="18" charset="0"/>
            </a:endParaRPr>
          </a:p>
        </p:txBody>
      </p:sp>
      <p:sp>
        <p:nvSpPr>
          <p:cNvPr id="9" name="Subtitle 2"/>
          <p:cNvSpPr txBox="1">
            <a:spLocks/>
          </p:cNvSpPr>
          <p:nvPr/>
        </p:nvSpPr>
        <p:spPr>
          <a:xfrm>
            <a:off x="228600" y="1143000"/>
            <a:ext cx="8686800" cy="37719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rgbClr val="0070C0"/>
              </a:solidFill>
              <a:effectLst/>
              <a:uLnTx/>
              <a:uFillTx/>
              <a:latin typeface="Times New Roman" pitchFamily="18" charset="0"/>
              <a:ea typeface="Tahoma" pitchFamily="34" charset="0"/>
              <a:cs typeface="Times New Roman" pitchFamily="18" charset="0"/>
            </a:endParaRPr>
          </a:p>
        </p:txBody>
      </p:sp>
      <p:sp>
        <p:nvSpPr>
          <p:cNvPr id="11" name="Subtitle 2"/>
          <p:cNvSpPr txBox="1">
            <a:spLocks/>
          </p:cNvSpPr>
          <p:nvPr/>
        </p:nvSpPr>
        <p:spPr>
          <a:xfrm>
            <a:off x="228600" y="1143000"/>
            <a:ext cx="8686800" cy="3829050"/>
          </a:xfrm>
          <a:prstGeom prst="rect">
            <a:avLst/>
          </a:prstGeom>
        </p:spPr>
        <p:txBody>
          <a:bodyPr vert="horz" lIns="91440" tIns="45720" rIns="91440" bIns="45720" rtlCol="0">
            <a:normAutofit/>
          </a:bodyPr>
          <a:lstStyle/>
          <a:p>
            <a:pPr marL="514350" marR="0" lvl="0" indent="-514350" defTabSz="914400" rtl="0" eaLnBrk="1" fontAlgn="auto" latinLnBrk="0" hangingPunct="1">
              <a:lnSpc>
                <a:spcPct val="100000"/>
              </a:lnSpc>
              <a:spcBef>
                <a:spcPct val="20000"/>
              </a:spcBef>
              <a:spcAft>
                <a:spcPts val="0"/>
              </a:spcAft>
              <a:buClrTx/>
              <a:buSzTx/>
              <a:tabLst/>
              <a:defRPr/>
            </a:pPr>
            <a:endParaRPr lang="en-US" sz="3200" b="1" dirty="0" smtClean="0">
              <a:solidFill>
                <a:srgbClr val="0070C0"/>
              </a:solidFill>
              <a:latin typeface="Tahoma" pitchFamily="34" charset="0"/>
              <a:ea typeface="Tahoma" pitchFamily="34" charset="0"/>
              <a:cs typeface="Tahoma" pitchFamily="34" charset="0"/>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200" b="1"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76200" y="928675"/>
            <a:ext cx="8991600" cy="4063835"/>
          </a:xfrm>
        </p:spPr>
        <p:txBody>
          <a:bodyPr>
            <a:normAutofit fontScale="25000" lnSpcReduction="20000"/>
          </a:bodyPr>
          <a:lstStyle/>
          <a:p>
            <a:pPr>
              <a:lnSpc>
                <a:spcPct val="150000"/>
              </a:lnSpc>
              <a:spcBef>
                <a:spcPts val="0"/>
              </a:spcBef>
            </a:pPr>
            <a:r>
              <a:rPr lang="en-US" sz="9000" b="1" dirty="0" smtClean="0">
                <a:solidFill>
                  <a:srgbClr val="0000FF"/>
                </a:solidFill>
                <a:latin typeface="Arial" pitchFamily="34" charset="0"/>
                <a:ea typeface="Tahoma" pitchFamily="34" charset="0"/>
                <a:cs typeface="Arial" pitchFamily="34" charset="0"/>
              </a:rPr>
              <a:t> </a:t>
            </a:r>
          </a:p>
          <a:p>
            <a:pPr>
              <a:lnSpc>
                <a:spcPct val="150000"/>
              </a:lnSpc>
              <a:spcBef>
                <a:spcPts val="0"/>
              </a:spcBef>
            </a:pPr>
            <a:endParaRPr lang="en-US" sz="9000" b="1" dirty="0" smtClean="0">
              <a:solidFill>
                <a:srgbClr val="0000FF"/>
              </a:solidFill>
              <a:latin typeface="Arial" pitchFamily="34" charset="0"/>
              <a:ea typeface="Tahoma" pitchFamily="34" charset="0"/>
              <a:cs typeface="Arial" pitchFamily="34" charset="0"/>
            </a:endParaRPr>
          </a:p>
          <a:p>
            <a:pPr>
              <a:lnSpc>
                <a:spcPct val="150000"/>
              </a:lnSpc>
              <a:spcBef>
                <a:spcPts val="0"/>
              </a:spcBef>
            </a:pPr>
            <a:r>
              <a:rPr lang="en-US" sz="12800" b="1" dirty="0" smtClean="0">
                <a:solidFill>
                  <a:srgbClr val="FF0000"/>
                </a:solidFill>
                <a:latin typeface="Arial" pitchFamily="34" charset="0"/>
                <a:ea typeface="Tahoma" pitchFamily="34" charset="0"/>
                <a:cs typeface="Arial" pitchFamily="34" charset="0"/>
              </a:rPr>
              <a:t>BÀI 7</a:t>
            </a:r>
          </a:p>
          <a:p>
            <a:pPr>
              <a:lnSpc>
                <a:spcPct val="150000"/>
              </a:lnSpc>
              <a:spcBef>
                <a:spcPts val="0"/>
              </a:spcBef>
            </a:pPr>
            <a:r>
              <a:rPr lang="en-US" sz="12800" b="1" dirty="0" smtClean="0">
                <a:solidFill>
                  <a:srgbClr val="0000FF"/>
                </a:solidFill>
                <a:latin typeface="Arial" pitchFamily="34" charset="0"/>
                <a:ea typeface="Tahoma" pitchFamily="34" charset="0"/>
                <a:cs typeface="Arial" pitchFamily="34" charset="0"/>
              </a:rPr>
              <a:t>KỸ </a:t>
            </a:r>
            <a:r>
              <a:rPr lang="en-US" sz="12800" b="1" dirty="0" smtClean="0">
                <a:solidFill>
                  <a:srgbClr val="0000FF"/>
                </a:solidFill>
                <a:latin typeface="Arial" pitchFamily="34" charset="0"/>
                <a:ea typeface="Tahoma" pitchFamily="34" charset="0"/>
                <a:cs typeface="Arial" pitchFamily="34" charset="0"/>
              </a:rPr>
              <a:t>THUẬT CHƯỜM ẤM, CHƯỜM LẠNH</a:t>
            </a:r>
          </a:p>
          <a:p>
            <a:endParaRPr lang="en-US" sz="12800" b="1" dirty="0" smtClean="0">
              <a:solidFill>
                <a:srgbClr val="0000FF"/>
              </a:solidFill>
              <a:latin typeface="Arial" pitchFamily="34" charset="0"/>
              <a:ea typeface="Tahoma" pitchFamily="34" charset="0"/>
              <a:cs typeface="Arial" pitchFamily="34" charset="0"/>
            </a:endParaRPr>
          </a:p>
          <a:p>
            <a:endParaRPr lang="en-US" sz="12800" b="1" dirty="0" smtClean="0">
              <a:solidFill>
                <a:srgbClr val="0000FF"/>
              </a:solidFill>
              <a:latin typeface="Arial" pitchFamily="34" charset="0"/>
              <a:ea typeface="Tahoma" pitchFamily="34" charset="0"/>
              <a:cs typeface="Arial" pitchFamily="34" charset="0"/>
            </a:endParaRPr>
          </a:p>
          <a:p>
            <a:endParaRPr lang="en-US" sz="12300" b="1" dirty="0" smtClean="0">
              <a:solidFill>
                <a:srgbClr val="0070C0"/>
              </a:solidFill>
              <a:latin typeface="Arial" pitchFamily="34" charset="0"/>
              <a:ea typeface="Tahoma" pitchFamily="34" charset="0"/>
              <a:cs typeface="Arial" pitchFamily="34" charset="0"/>
            </a:endParaRPr>
          </a:p>
          <a:p>
            <a:endParaRPr lang="en-US" sz="12300" b="1" dirty="0" smtClean="0">
              <a:solidFill>
                <a:srgbClr val="0070C0"/>
              </a:solidFill>
              <a:latin typeface="Arial" pitchFamily="34" charset="0"/>
              <a:ea typeface="Tahoma" pitchFamily="34" charset="0"/>
              <a:cs typeface="Arial" pitchFamily="34" charset="0"/>
            </a:endParaRPr>
          </a:p>
          <a:p>
            <a:endParaRPr lang="en-US" sz="12300" b="1" dirty="0" smtClean="0">
              <a:solidFill>
                <a:srgbClr val="0070C0"/>
              </a:solidFill>
              <a:latin typeface="Arial" pitchFamily="34" charset="0"/>
              <a:ea typeface="Tahoma" pitchFamily="34" charset="0"/>
              <a:cs typeface="Arial" pitchFamily="34" charset="0"/>
            </a:endParaRPr>
          </a:p>
          <a:p>
            <a:r>
              <a:rPr lang="en-US" sz="12300" b="1" dirty="0" smtClean="0">
                <a:solidFill>
                  <a:srgbClr val="0000FF"/>
                </a:solidFill>
                <a:latin typeface="Arial" pitchFamily="34" charset="0"/>
                <a:ea typeface="Tahoma" pitchFamily="34" charset="0"/>
                <a:cs typeface="Arial" pitchFamily="34" charset="0"/>
              </a:rPr>
              <a:t>                                        </a:t>
            </a:r>
          </a:p>
          <a:p>
            <a:r>
              <a:rPr lang="en-US" b="1" dirty="0" smtClean="0">
                <a:solidFill>
                  <a:srgbClr val="FF0000"/>
                </a:solidFill>
                <a:latin typeface="Arial" pitchFamily="34" charset="0"/>
                <a:ea typeface="Tahoma" pitchFamily="34" charset="0"/>
                <a:cs typeface="Arial" pitchFamily="34" charset="0"/>
              </a:rPr>
              <a:t>                                          </a:t>
            </a:r>
          </a:p>
          <a:p>
            <a:r>
              <a:rPr lang="en-US" b="1" dirty="0">
                <a:solidFill>
                  <a:srgbClr val="FF0000"/>
                </a:solidFill>
                <a:latin typeface="Arial" pitchFamily="34" charset="0"/>
                <a:ea typeface="Tahoma" pitchFamily="34" charset="0"/>
                <a:cs typeface="Arial" pitchFamily="34" charset="0"/>
              </a:rPr>
              <a:t>	</a:t>
            </a:r>
            <a:r>
              <a:rPr lang="en-US" b="1" dirty="0" smtClean="0">
                <a:solidFill>
                  <a:srgbClr val="FF0000"/>
                </a:solidFill>
                <a:latin typeface="Arial" pitchFamily="34" charset="0"/>
                <a:ea typeface="Tahoma" pitchFamily="34" charset="0"/>
                <a:cs typeface="Arial" pitchFamily="34" charset="0"/>
              </a:rPr>
              <a:t>					      </a:t>
            </a:r>
          </a:p>
          <a:p>
            <a:endParaRPr lang="en-US" b="1" dirty="0">
              <a:solidFill>
                <a:srgbClr val="FF0000"/>
              </a:solidFill>
              <a:latin typeface="Arial" pitchFamily="34" charset="0"/>
              <a:ea typeface="Tahoma" pitchFamily="34" charset="0"/>
              <a:cs typeface="Arial" pitchFamily="34" charset="0"/>
            </a:endParaRPr>
          </a:p>
          <a:p>
            <a:r>
              <a:rPr lang="en-US" b="1" dirty="0" smtClean="0">
                <a:solidFill>
                  <a:srgbClr val="0000FF"/>
                </a:solidFill>
                <a:latin typeface="Arial" pitchFamily="34" charset="0"/>
                <a:ea typeface="Tahoma" pitchFamily="34" charset="0"/>
                <a:cs typeface="Arial" pitchFamily="34" charset="0"/>
              </a:rPr>
              <a:t>						</a:t>
            </a:r>
          </a:p>
          <a:p>
            <a:endParaRPr lang="en-US" sz="3500" b="1" dirty="0">
              <a:solidFill>
                <a:srgbClr val="0000FF"/>
              </a:solidFill>
              <a:latin typeface="Arial" pitchFamily="34" charset="0"/>
              <a:ea typeface="Tahoma" pitchFamily="34" charset="0"/>
              <a:cs typeface="Arial" pitchFamily="34" charset="0"/>
            </a:endParaRPr>
          </a:p>
          <a:p>
            <a:r>
              <a:rPr lang="en-US" sz="3500" b="1" dirty="0" smtClean="0">
                <a:solidFill>
                  <a:srgbClr val="0000FF"/>
                </a:solidFill>
                <a:latin typeface="Arial" pitchFamily="34" charset="0"/>
                <a:ea typeface="Tahoma" pitchFamily="34" charset="0"/>
                <a:cs typeface="Arial" pitchFamily="34" charset="0"/>
              </a:rPr>
              <a:t>							</a:t>
            </a:r>
          </a:p>
          <a:p>
            <a:r>
              <a:rPr lang="en-US" sz="3500" b="1" dirty="0" smtClean="0">
                <a:solidFill>
                  <a:srgbClr val="0000FF"/>
                </a:solidFill>
                <a:latin typeface="Arial" pitchFamily="34" charset="0"/>
                <a:ea typeface="Tahoma" pitchFamily="34" charset="0"/>
                <a:cs typeface="Arial" pitchFamily="34" charset="0"/>
              </a:rPr>
              <a:t>                                          		                                    		</a:t>
            </a:r>
            <a:endParaRPr lang="en-US" sz="3500" b="1" dirty="0">
              <a:solidFill>
                <a:srgbClr val="0000FF"/>
              </a:solidFill>
              <a:latin typeface="Arial" pitchFamily="34" charset="0"/>
              <a:ea typeface="Tahoma" pitchFamily="34" charset="0"/>
              <a:cs typeface="Arial" pitchFamily="34" charset="0"/>
            </a:endParaRPr>
          </a:p>
        </p:txBody>
      </p:sp>
      <p:pic>
        <p:nvPicPr>
          <p:cNvPr id="12"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3"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a:xfrm>
            <a:off x="6553200" y="4429138"/>
            <a:ext cx="2376518" cy="611969"/>
          </a:xfrm>
        </p:spPr>
        <p:txBody>
          <a:bodyPr/>
          <a:lstStyle/>
          <a:p>
            <a:r>
              <a:rPr lang="en-US" b="1" dirty="0" err="1" smtClean="0">
                <a:solidFill>
                  <a:srgbClr val="0000FF"/>
                </a:solidFill>
                <a:latin typeface="Arial" pitchFamily="34" charset="0"/>
                <a:ea typeface="Tahoma" pitchFamily="34" charset="0"/>
                <a:cs typeface="Arial" pitchFamily="34" charset="0"/>
              </a:rPr>
              <a:t>Bộ</a:t>
            </a:r>
            <a:r>
              <a:rPr lang="en-US" b="1" dirty="0" smtClean="0">
                <a:solidFill>
                  <a:srgbClr val="0000FF"/>
                </a:solidFill>
                <a:latin typeface="Arial" pitchFamily="34" charset="0"/>
                <a:ea typeface="Tahoma" pitchFamily="34" charset="0"/>
                <a:cs typeface="Arial" pitchFamily="34" charset="0"/>
              </a:rPr>
              <a:t> </a:t>
            </a:r>
            <a:r>
              <a:rPr lang="en-US" b="1" dirty="0" err="1" smtClean="0">
                <a:solidFill>
                  <a:srgbClr val="0000FF"/>
                </a:solidFill>
                <a:latin typeface="Arial" pitchFamily="34" charset="0"/>
                <a:ea typeface="Tahoma" pitchFamily="34" charset="0"/>
                <a:cs typeface="Arial" pitchFamily="34" charset="0"/>
              </a:rPr>
              <a:t>môn</a:t>
            </a:r>
            <a:r>
              <a:rPr lang="en-US" b="1" dirty="0" smtClean="0">
                <a:solidFill>
                  <a:srgbClr val="0000FF"/>
                </a:solidFill>
                <a:latin typeface="Arial" pitchFamily="34" charset="0"/>
                <a:ea typeface="Tahoma" pitchFamily="34" charset="0"/>
                <a:cs typeface="Arial" pitchFamily="34" charset="0"/>
              </a:rPr>
              <a:t> </a:t>
            </a:r>
            <a:r>
              <a:rPr lang="en-US" b="1" dirty="0" err="1" smtClean="0">
                <a:solidFill>
                  <a:srgbClr val="0000FF"/>
                </a:solidFill>
                <a:latin typeface="Arial" pitchFamily="34" charset="0"/>
                <a:ea typeface="Tahoma" pitchFamily="34" charset="0"/>
                <a:cs typeface="Arial" pitchFamily="34" charset="0"/>
              </a:rPr>
              <a:t>Điều</a:t>
            </a:r>
            <a:r>
              <a:rPr lang="en-US" b="1" dirty="0" smtClean="0">
                <a:solidFill>
                  <a:srgbClr val="0000FF"/>
                </a:solidFill>
                <a:latin typeface="Arial" pitchFamily="34" charset="0"/>
                <a:ea typeface="Tahoma" pitchFamily="34" charset="0"/>
                <a:cs typeface="Arial" pitchFamily="34" charset="0"/>
              </a:rPr>
              <a:t> </a:t>
            </a:r>
            <a:r>
              <a:rPr lang="en-US" b="1" dirty="0" err="1" smtClean="0">
                <a:solidFill>
                  <a:srgbClr val="0000FF"/>
                </a:solidFill>
                <a:latin typeface="Arial" pitchFamily="34" charset="0"/>
                <a:ea typeface="Tahoma" pitchFamily="34" charset="0"/>
                <a:cs typeface="Arial" pitchFamily="34" charset="0"/>
              </a:rPr>
              <a:t>dưỡng</a:t>
            </a:r>
            <a:r>
              <a:rPr lang="en-US" dirty="0" smtClean="0"/>
              <a:t>   </a:t>
            </a:r>
            <a:endParaRPr lang="en-US" dirty="0"/>
          </a:p>
        </p:txBody>
      </p:sp>
    </p:spTree>
    <p:extLst>
      <p:ext uri="{BB962C8B-B14F-4D97-AF65-F5344CB8AC3E}">
        <p14:creationId xmlns:p14="http://schemas.microsoft.com/office/powerpoint/2010/main" val="35226316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QUY TRÌNH KỸ THUẬT CHƯỜM LẠNH</a:t>
            </a:r>
            <a:endParaRPr lang="en-US" sz="2800" b="1" dirty="0">
              <a:solidFill>
                <a:schemeClr val="bg1"/>
              </a:solidFill>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76200" y="714362"/>
            <a:ext cx="8991600" cy="4429138"/>
          </a:xfrm>
        </p:spPr>
        <p:txBody>
          <a:bodyPr>
            <a:noAutofit/>
          </a:bodyPr>
          <a:lstStyle/>
          <a:p>
            <a:pPr marL="342900" indent="-342900" algn="just">
              <a:buFont typeface="+mj-lt"/>
              <a:buAutoNum type="arabicPeriod"/>
            </a:pPr>
            <a:r>
              <a:rPr lang="vi-VN" sz="2000" dirty="0" smtClean="0">
                <a:solidFill>
                  <a:srgbClr val="0000FF"/>
                </a:solidFill>
                <a:latin typeface="Arial" pitchFamily="34" charset="0"/>
                <a:cs typeface="Arial" pitchFamily="34" charset="0"/>
              </a:rPr>
              <a:t>Để NB tư thế thích hợp</a:t>
            </a:r>
            <a:r>
              <a:rPr lang="en-US" sz="2000" dirty="0" smtClean="0">
                <a:solidFill>
                  <a:srgbClr val="0000FF"/>
                </a:solidFill>
                <a:latin typeface="Arial" pitchFamily="34" charset="0"/>
                <a:cs typeface="Arial" pitchFamily="34" charset="0"/>
              </a:rPr>
              <a:t>.</a:t>
            </a:r>
          </a:p>
          <a:p>
            <a:pPr marL="342900" indent="-342900" algn="just">
              <a:buFont typeface="+mj-lt"/>
              <a:buAutoNum type="arabicPeriod"/>
            </a:pPr>
            <a:r>
              <a:rPr lang="en-US" sz="2000" dirty="0" err="1" smtClean="0">
                <a:solidFill>
                  <a:srgbClr val="0000FF"/>
                </a:solidFill>
                <a:latin typeface="Arial" pitchFamily="34" charset="0"/>
                <a:cs typeface="Arial" pitchFamily="34" charset="0"/>
              </a:rPr>
              <a:t>Đổ</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nước</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đá</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hoặc</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đá</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vào</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túi</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chườm</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từ</a:t>
            </a:r>
            <a:r>
              <a:rPr lang="en-US" sz="2000" dirty="0" smtClean="0">
                <a:solidFill>
                  <a:srgbClr val="0000FF"/>
                </a:solidFill>
                <a:latin typeface="Arial" pitchFamily="34" charset="0"/>
                <a:cs typeface="Arial" pitchFamily="34" charset="0"/>
              </a:rPr>
              <a:t> 1/2 </a:t>
            </a:r>
            <a:r>
              <a:rPr lang="en-US" sz="2000" dirty="0" err="1" smtClean="0">
                <a:solidFill>
                  <a:srgbClr val="0000FF"/>
                </a:solidFill>
                <a:latin typeface="Arial" pitchFamily="34" charset="0"/>
                <a:cs typeface="Arial" pitchFamily="34" charset="0"/>
              </a:rPr>
              <a:t>đến</a:t>
            </a:r>
            <a:r>
              <a:rPr lang="en-US" sz="2000" dirty="0" smtClean="0">
                <a:solidFill>
                  <a:srgbClr val="0000FF"/>
                </a:solidFill>
                <a:latin typeface="Arial" pitchFamily="34" charset="0"/>
                <a:cs typeface="Arial" pitchFamily="34" charset="0"/>
              </a:rPr>
              <a:t> 2/3 </a:t>
            </a:r>
            <a:r>
              <a:rPr lang="en-US" sz="2000" dirty="0" err="1" smtClean="0">
                <a:solidFill>
                  <a:srgbClr val="0000FF"/>
                </a:solidFill>
                <a:latin typeface="Arial" pitchFamily="34" charset="0"/>
                <a:cs typeface="Arial" pitchFamily="34" charset="0"/>
              </a:rPr>
              <a:t>túi</a:t>
            </a:r>
            <a:r>
              <a:rPr lang="en-US" sz="2000" dirty="0" smtClean="0">
                <a:solidFill>
                  <a:srgbClr val="0000FF"/>
                </a:solidFill>
                <a:latin typeface="Arial" pitchFamily="34" charset="0"/>
                <a:cs typeface="Arial" pitchFamily="34" charset="0"/>
              </a:rPr>
              <a:t> </a:t>
            </a:r>
          </a:p>
          <a:p>
            <a:pPr marL="342900" indent="-342900" algn="just">
              <a:buFont typeface="+mj-lt"/>
              <a:buAutoNum type="arabicPeriod"/>
            </a:pPr>
            <a:r>
              <a:rPr lang="en-US" sz="2000" b="1" dirty="0" err="1" smtClean="0">
                <a:solidFill>
                  <a:srgbClr val="0000FF"/>
                </a:solidFill>
                <a:latin typeface="Arial" pitchFamily="34" charset="0"/>
                <a:cs typeface="Arial" pitchFamily="34" charset="0"/>
              </a:rPr>
              <a:t>Đuổi</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khí</a:t>
            </a:r>
            <a:r>
              <a:rPr lang="vi-VN" sz="2000" b="1" dirty="0" smtClean="0">
                <a:solidFill>
                  <a:srgbClr val="0000FF"/>
                </a:solidFill>
                <a:latin typeface="Arial" pitchFamily="34" charset="0"/>
                <a:cs typeface="Arial" pitchFamily="34" charset="0"/>
              </a:rPr>
              <a:t> trong túi</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vặn</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nút</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dốc</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ngược</a:t>
            </a:r>
            <a:r>
              <a:rPr lang="vi-VN" sz="2000" b="1" dirty="0" smtClean="0">
                <a:solidFill>
                  <a:srgbClr val="0000FF"/>
                </a:solidFill>
                <a:latin typeface="Arial" pitchFamily="34" charset="0"/>
                <a:cs typeface="Arial" pitchFamily="34" charset="0"/>
              </a:rPr>
              <a:t> túi chườm để</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kiểm</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tra</a:t>
            </a:r>
            <a:r>
              <a:rPr lang="vi-VN" sz="2000" b="1" dirty="0" smtClean="0">
                <a:solidFill>
                  <a:srgbClr val="0000FF"/>
                </a:solidFill>
                <a:latin typeface="Arial" pitchFamily="34" charset="0"/>
                <a:cs typeface="Arial" pitchFamily="34" charset="0"/>
              </a:rPr>
              <a:t>. </a:t>
            </a:r>
            <a:endParaRPr lang="en-US" sz="2000" b="1" dirty="0" smtClean="0">
              <a:solidFill>
                <a:srgbClr val="0000FF"/>
              </a:solidFill>
              <a:latin typeface="Arial" pitchFamily="34" charset="0"/>
              <a:cs typeface="Arial" pitchFamily="34" charset="0"/>
            </a:endParaRPr>
          </a:p>
          <a:p>
            <a:pPr marL="342900" indent="-342900" algn="just">
              <a:buFont typeface="+mj-lt"/>
              <a:buAutoNum type="arabicPeriod"/>
            </a:pPr>
            <a:r>
              <a:rPr lang="en-US" sz="2000" dirty="0" smtClean="0">
                <a:solidFill>
                  <a:srgbClr val="0000FF"/>
                </a:solidFill>
                <a:latin typeface="Arial" pitchFamily="34" charset="0"/>
                <a:cs typeface="Arial" pitchFamily="34" charset="0"/>
              </a:rPr>
              <a:t>Lau </a:t>
            </a:r>
            <a:r>
              <a:rPr lang="en-US" sz="2000" dirty="0" err="1" smtClean="0">
                <a:solidFill>
                  <a:srgbClr val="0000FF"/>
                </a:solidFill>
                <a:latin typeface="Arial" pitchFamily="34" charset="0"/>
                <a:cs typeface="Arial" pitchFamily="34" charset="0"/>
              </a:rPr>
              <a:t>khô</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túi</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chườm</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bọc</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vào</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khăn</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hoặc</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túi</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bọc</a:t>
            </a:r>
            <a:r>
              <a:rPr lang="en-US" sz="2000" dirty="0" smtClean="0">
                <a:solidFill>
                  <a:srgbClr val="0000FF"/>
                </a:solidFill>
                <a:latin typeface="Arial" pitchFamily="34" charset="0"/>
                <a:cs typeface="Arial" pitchFamily="34" charset="0"/>
              </a:rPr>
              <a:t>.</a:t>
            </a:r>
          </a:p>
          <a:p>
            <a:pPr marL="342900" indent="-342900" algn="just">
              <a:buFont typeface="+mj-lt"/>
              <a:buAutoNum type="arabicPeriod"/>
            </a:pPr>
            <a:r>
              <a:rPr lang="en-US" sz="2000" b="1" dirty="0" err="1" smtClean="0">
                <a:solidFill>
                  <a:srgbClr val="0000FF"/>
                </a:solidFill>
                <a:latin typeface="Arial" pitchFamily="34" charset="0"/>
                <a:cs typeface="Arial" pitchFamily="34" charset="0"/>
              </a:rPr>
              <a:t>Bộc</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lộ</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vùng</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chườm</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đặt</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túi</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chườm</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lên</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vùng</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chườm</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phủ</a:t>
            </a:r>
            <a:r>
              <a:rPr lang="en-US" sz="2000" b="1" dirty="0" smtClean="0">
                <a:solidFill>
                  <a:srgbClr val="0000FF"/>
                </a:solidFill>
                <a:latin typeface="Arial" pitchFamily="34" charset="0"/>
                <a:cs typeface="Arial" pitchFamily="34" charset="0"/>
              </a:rPr>
              <a:t> </a:t>
            </a:r>
            <a:r>
              <a:rPr lang="en-US" sz="2000" b="1" dirty="0" err="1" smtClean="0">
                <a:solidFill>
                  <a:srgbClr val="0000FF"/>
                </a:solidFill>
                <a:latin typeface="Arial" pitchFamily="34" charset="0"/>
                <a:cs typeface="Arial" pitchFamily="34" charset="0"/>
              </a:rPr>
              <a:t>khăn</a:t>
            </a:r>
            <a:endParaRPr lang="en-US" sz="2000" dirty="0" smtClean="0">
              <a:solidFill>
                <a:srgbClr val="0000FF"/>
              </a:solidFill>
              <a:latin typeface="Arial" pitchFamily="34" charset="0"/>
              <a:cs typeface="Arial" pitchFamily="34" charset="0"/>
            </a:endParaRPr>
          </a:p>
          <a:p>
            <a:pPr marL="342900" indent="-342900" algn="just">
              <a:buFont typeface="+mj-lt"/>
              <a:buAutoNum type="arabicPeriod"/>
            </a:pPr>
            <a:r>
              <a:rPr lang="en-US" sz="2000" dirty="0" smtClean="0">
                <a:solidFill>
                  <a:srgbClr val="0000FF"/>
                </a:solidFill>
                <a:latin typeface="Arial" pitchFamily="34" charset="0"/>
                <a:cs typeface="Arial" pitchFamily="34" charset="0"/>
              </a:rPr>
              <a:t>Theo </a:t>
            </a:r>
            <a:r>
              <a:rPr lang="en-US" sz="2000" dirty="0" err="1" smtClean="0">
                <a:solidFill>
                  <a:srgbClr val="0000FF"/>
                </a:solidFill>
                <a:latin typeface="Arial" pitchFamily="34" charset="0"/>
                <a:cs typeface="Arial" pitchFamily="34" charset="0"/>
              </a:rPr>
              <a:t>dõi</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vùng</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chườm</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và</a:t>
            </a:r>
            <a:r>
              <a:rPr lang="en-US" sz="2000" dirty="0" smtClean="0">
                <a:solidFill>
                  <a:srgbClr val="0000FF"/>
                </a:solidFill>
                <a:latin typeface="Arial" pitchFamily="34" charset="0"/>
                <a:cs typeface="Arial" pitchFamily="34" charset="0"/>
              </a:rPr>
              <a:t> NB </a:t>
            </a:r>
            <a:r>
              <a:rPr lang="en-US" sz="2000" dirty="0" err="1" smtClean="0">
                <a:solidFill>
                  <a:srgbClr val="0000FF"/>
                </a:solidFill>
                <a:latin typeface="Arial" pitchFamily="34" charset="0"/>
                <a:cs typeface="Arial" pitchFamily="34" charset="0"/>
              </a:rPr>
              <a:t>trong</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thời</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gian</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chườm</a:t>
            </a:r>
            <a:r>
              <a:rPr lang="en-US" sz="2000" dirty="0" smtClean="0">
                <a:solidFill>
                  <a:srgbClr val="0000FF"/>
                </a:solidFill>
                <a:latin typeface="Arial" pitchFamily="34" charset="0"/>
                <a:cs typeface="Arial" pitchFamily="34" charset="0"/>
              </a:rPr>
              <a:t>.</a:t>
            </a:r>
          </a:p>
          <a:p>
            <a:pPr marL="342900" indent="-342900" algn="just">
              <a:buFont typeface="+mj-lt"/>
              <a:buAutoNum type="arabicPeriod"/>
            </a:pPr>
            <a:r>
              <a:rPr lang="en-US" sz="2000" dirty="0" err="1" smtClean="0">
                <a:solidFill>
                  <a:srgbClr val="0000FF"/>
                </a:solidFill>
                <a:latin typeface="Arial" pitchFamily="34" charset="0"/>
                <a:cs typeface="Arial" pitchFamily="34" charset="0"/>
              </a:rPr>
              <a:t>Sau</a:t>
            </a:r>
            <a:r>
              <a:rPr lang="en-US" sz="2000" dirty="0" smtClean="0">
                <a:solidFill>
                  <a:srgbClr val="0000FF"/>
                </a:solidFill>
                <a:latin typeface="Arial" pitchFamily="34" charset="0"/>
                <a:cs typeface="Arial" pitchFamily="34" charset="0"/>
              </a:rPr>
              <a:t> 30 </a:t>
            </a:r>
            <a:r>
              <a:rPr lang="en-US" sz="2000" dirty="0" err="1" smtClean="0">
                <a:solidFill>
                  <a:srgbClr val="0000FF"/>
                </a:solidFill>
                <a:latin typeface="Arial" pitchFamily="34" charset="0"/>
                <a:cs typeface="Arial" pitchFamily="34" charset="0"/>
              </a:rPr>
              <a:t>phút</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cho</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người</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bệnh</a:t>
            </a:r>
            <a:r>
              <a:rPr lang="en-US" sz="2000" dirty="0" smtClean="0">
                <a:solidFill>
                  <a:srgbClr val="0000FF"/>
                </a:solidFill>
                <a:latin typeface="Arial" pitchFamily="34" charset="0"/>
                <a:cs typeface="Arial" pitchFamily="34" charset="0"/>
              </a:rPr>
              <a:t> </a:t>
            </a:r>
            <a:r>
              <a:rPr lang="en-US" sz="2000" dirty="0" err="1" smtClean="0">
                <a:solidFill>
                  <a:srgbClr val="0000FF"/>
                </a:solidFill>
                <a:latin typeface="Arial" pitchFamily="34" charset="0"/>
                <a:cs typeface="Arial" pitchFamily="34" charset="0"/>
              </a:rPr>
              <a:t>nghỉ</a:t>
            </a:r>
            <a:r>
              <a:rPr lang="en-US" sz="2000" dirty="0" smtClean="0">
                <a:solidFill>
                  <a:srgbClr val="0000FF"/>
                </a:solidFill>
                <a:latin typeface="Arial" pitchFamily="34" charset="0"/>
                <a:cs typeface="Arial" pitchFamily="34" charset="0"/>
              </a:rPr>
              <a:t>. </a:t>
            </a:r>
            <a:r>
              <a:rPr lang="vi-VN" sz="2000" dirty="0" smtClean="0">
                <a:solidFill>
                  <a:srgbClr val="0000FF"/>
                </a:solidFill>
                <a:latin typeface="Arial" pitchFamily="34" charset="0"/>
                <a:cs typeface="Arial" pitchFamily="34" charset="0"/>
              </a:rPr>
              <a:t>Nếu chườm tiếp: thay nước, đổi vị trí</a:t>
            </a:r>
            <a:r>
              <a:rPr lang="en-US" sz="2000" dirty="0" smtClean="0">
                <a:solidFill>
                  <a:srgbClr val="0000FF"/>
                </a:solidFill>
                <a:latin typeface="Arial" pitchFamily="34" charset="0"/>
                <a:cs typeface="Arial" pitchFamily="34" charset="0"/>
              </a:rPr>
              <a:t>.</a:t>
            </a:r>
          </a:p>
          <a:p>
            <a:pPr marL="342900" indent="-342900" algn="just">
              <a:buFont typeface="+mj-lt"/>
              <a:buAutoNum type="arabicPeriod"/>
            </a:pPr>
            <a:r>
              <a:rPr lang="vi-VN" sz="2000" dirty="0" smtClean="0">
                <a:solidFill>
                  <a:srgbClr val="0000FF"/>
                </a:solidFill>
                <a:latin typeface="Arial" pitchFamily="34" charset="0"/>
                <a:cs typeface="Arial" pitchFamily="34" charset="0"/>
              </a:rPr>
              <a:t>Lau vùng chườm, xoa bột tale bằng gạc miếng.</a:t>
            </a:r>
            <a:endParaRPr lang="en-US" sz="2000" dirty="0" smtClean="0">
              <a:solidFill>
                <a:srgbClr val="0000FF"/>
              </a:solidFill>
              <a:latin typeface="Arial" pitchFamily="34" charset="0"/>
              <a:cs typeface="Arial" pitchFamily="34" charset="0"/>
            </a:endParaRPr>
          </a:p>
          <a:p>
            <a:pPr marL="342900" indent="-342900" algn="l">
              <a:buFont typeface="+mj-lt"/>
              <a:buAutoNum type="arabicPeriod"/>
            </a:pPr>
            <a:r>
              <a:rPr lang="vi-VN" sz="2000" dirty="0" smtClean="0">
                <a:solidFill>
                  <a:srgbClr val="0000FF"/>
                </a:solidFill>
                <a:latin typeface="Arial" pitchFamily="34" charset="0"/>
                <a:cs typeface="Arial" pitchFamily="34" charset="0"/>
              </a:rPr>
              <a:t>Giúp NB về tư thế thoải mái. Đánh giá NB sau khi thực hiện KT. Dặn người bệnh những điều cần thiết.</a:t>
            </a:r>
            <a:endParaRPr lang="en-US" sz="2000" dirty="0" smtClean="0">
              <a:solidFill>
                <a:srgbClr val="0000FF"/>
              </a:solidFill>
              <a:latin typeface="Arial" pitchFamily="34" charset="0"/>
              <a:cs typeface="Arial" pitchFamily="34" charset="0"/>
            </a:endParaRPr>
          </a:p>
          <a:p>
            <a:pPr marL="342900" indent="-342900" algn="l">
              <a:buFont typeface="+mj-lt"/>
              <a:buAutoNum type="arabicPeriod"/>
            </a:pPr>
            <a:r>
              <a:rPr lang="vi-VN" sz="2000" dirty="0" smtClean="0">
                <a:solidFill>
                  <a:srgbClr val="0000FF"/>
                </a:solidFill>
                <a:latin typeface="Arial" pitchFamily="34" charset="0"/>
                <a:cs typeface="Arial" pitchFamily="34" charset="0"/>
              </a:rPr>
              <a:t>Thu dọn dụng cụ - Rửa tay </a:t>
            </a:r>
            <a:r>
              <a:rPr lang="en-US" sz="2000" dirty="0" smtClean="0">
                <a:solidFill>
                  <a:srgbClr val="0000FF"/>
                </a:solidFill>
                <a:latin typeface="Arial" pitchFamily="34" charset="0"/>
                <a:cs typeface="Arial" pitchFamily="34" charset="0"/>
              </a:rPr>
              <a:t>. </a:t>
            </a:r>
            <a:r>
              <a:rPr lang="vi-VN" sz="2000" dirty="0" smtClean="0">
                <a:solidFill>
                  <a:srgbClr val="0000FF"/>
                </a:solidFill>
                <a:latin typeface="Arial" pitchFamily="34" charset="0"/>
                <a:cs typeface="Arial" pitchFamily="34" charset="0"/>
              </a:rPr>
              <a:t>Ghi phiếu theo dõi và chăm sóc điều dưỡng.</a:t>
            </a:r>
            <a:endParaRPr lang="en-US" sz="2000" dirty="0">
              <a:solidFill>
                <a:srgbClr val="0000FF"/>
              </a:solidFill>
              <a:latin typeface="Arial" pitchFamily="34" charset="0"/>
              <a:cs typeface="Arial" pitchFamily="34" charset="0"/>
            </a:endParaRPr>
          </a:p>
        </p:txBody>
      </p:sp>
      <p:sp>
        <p:nvSpPr>
          <p:cNvPr id="9" name="Subtitle 2"/>
          <p:cNvSpPr txBox="1">
            <a:spLocks/>
          </p:cNvSpPr>
          <p:nvPr/>
        </p:nvSpPr>
        <p:spPr>
          <a:xfrm>
            <a:off x="457200" y="1371600"/>
            <a:ext cx="8686800" cy="37719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rgbClr val="0070C0"/>
              </a:solidFill>
              <a:effectLst/>
              <a:uLnTx/>
              <a:uFillTx/>
              <a:latin typeface="Times New Roman" pitchFamily="18" charset="0"/>
              <a:ea typeface="Tahoma" pitchFamily="34" charset="0"/>
              <a:cs typeface="Times New Roman" pitchFamily="18"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fld id="{4EAF65A9-22AB-466A-842E-C5BF9E56D958}" type="slidenum">
              <a:rPr lang="en-US" smtClean="0"/>
              <a:pPr/>
              <a:t>30</a:t>
            </a:fld>
            <a:endParaRPr lang="en-US"/>
          </a:p>
        </p:txBody>
      </p:sp>
    </p:spTree>
    <p:extLst>
      <p:ext uri="{BB962C8B-B14F-4D97-AF65-F5344CB8AC3E}">
        <p14:creationId xmlns:p14="http://schemas.microsoft.com/office/powerpoint/2010/main" val="7101262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PHIẾU CHĂM SÓC</a:t>
            </a:r>
            <a:endParaRPr lang="en-US" sz="2800" b="1" dirty="0">
              <a:solidFill>
                <a:schemeClr val="bg1"/>
              </a:solidFill>
              <a:latin typeface="Tahoma" pitchFamily="34" charset="0"/>
              <a:ea typeface="Tahoma" pitchFamily="34" charset="0"/>
              <a:cs typeface="Tahoma" pitchFamily="34" charset="0"/>
            </a:endParaRPr>
          </a:p>
        </p:txBody>
      </p:sp>
      <p:pic>
        <p:nvPicPr>
          <p:cNvPr id="1026" name="Picture 2" descr="C:\Users\VN-Pro\Desktop\Quy chuan Logo Cao Dang y Bach Mai_nho.jpg"/>
          <p:cNvPicPr>
            <a:picLocks noChangeAspect="1" noChangeArrowheads="1"/>
          </p:cNvPicPr>
          <p:nvPr/>
        </p:nvPicPr>
        <p:blipFill>
          <a:blip r:embed="rId3" cstate="print"/>
          <a:srcRect/>
          <a:stretch>
            <a:fillRect/>
          </a:stretch>
        </p:blipFill>
        <p:spPr bwMode="auto">
          <a:xfrm>
            <a:off x="8382000" y="0"/>
            <a:ext cx="685800" cy="6686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7" name="Picture 3" descr="D:\ảnh\LOGO bachmai.jpg"/>
          <p:cNvPicPr>
            <a:picLocks noChangeAspect="1" noChangeArrowheads="1"/>
          </p:cNvPicPr>
          <p:nvPr/>
        </p:nvPicPr>
        <p:blipFill>
          <a:blip r:embed="rId4" cstate="print"/>
          <a:srcRect/>
          <a:stretch>
            <a:fillRect/>
          </a:stretch>
        </p:blipFill>
        <p:spPr bwMode="auto">
          <a:xfrm>
            <a:off x="76200" y="0"/>
            <a:ext cx="690562"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6" name="Table 5"/>
          <p:cNvGraphicFramePr>
            <a:graphicFrameLocks noGrp="1"/>
          </p:cNvGraphicFramePr>
          <p:nvPr>
            <p:extLst>
              <p:ext uri="{D42A27DB-BD31-4B8C-83A1-F6EECF244321}">
                <p14:modId xmlns:p14="http://schemas.microsoft.com/office/powerpoint/2010/main" val="3163163760"/>
              </p:ext>
            </p:extLst>
          </p:nvPr>
        </p:nvGraphicFramePr>
        <p:xfrm>
          <a:off x="121097" y="2084518"/>
          <a:ext cx="8915399" cy="3057779"/>
        </p:xfrm>
        <a:graphic>
          <a:graphicData uri="http://schemas.openxmlformats.org/drawingml/2006/table">
            <a:tbl>
              <a:tblPr firstRow="1" firstCol="1" bandRow="1">
                <a:tableStyleId>{5940675A-B579-460E-94D1-54222C63F5DA}</a:tableStyleId>
              </a:tblPr>
              <a:tblGrid>
                <a:gridCol w="1447800">
                  <a:extLst>
                    <a:ext uri="{9D8B030D-6E8A-4147-A177-3AD203B41FA5}">
                      <a16:colId xmlns:a16="http://schemas.microsoft.com/office/drawing/2014/main" val="20000"/>
                    </a:ext>
                  </a:extLst>
                </a:gridCol>
                <a:gridCol w="2894427">
                  <a:extLst>
                    <a:ext uri="{9D8B030D-6E8A-4147-A177-3AD203B41FA5}">
                      <a16:colId xmlns:a16="http://schemas.microsoft.com/office/drawing/2014/main" val="20001"/>
                    </a:ext>
                  </a:extLst>
                </a:gridCol>
                <a:gridCol w="3456384">
                  <a:extLst>
                    <a:ext uri="{9D8B030D-6E8A-4147-A177-3AD203B41FA5}">
                      <a16:colId xmlns:a16="http://schemas.microsoft.com/office/drawing/2014/main" val="20002"/>
                    </a:ext>
                  </a:extLst>
                </a:gridCol>
                <a:gridCol w="1116788">
                  <a:extLst>
                    <a:ext uri="{9D8B030D-6E8A-4147-A177-3AD203B41FA5}">
                      <a16:colId xmlns:a16="http://schemas.microsoft.com/office/drawing/2014/main" val="20003"/>
                    </a:ext>
                  </a:extLst>
                </a:gridCol>
              </a:tblGrid>
              <a:tr h="564410">
                <a:tc>
                  <a:txBody>
                    <a:bodyPr/>
                    <a:lstStyle/>
                    <a:p>
                      <a:pPr algn="ctr">
                        <a:lnSpc>
                          <a:spcPct val="114000"/>
                        </a:lnSpc>
                        <a:spcAft>
                          <a:spcPts val="0"/>
                        </a:spcAft>
                      </a:pPr>
                      <a:r>
                        <a:rPr lang="en-US" sz="1800" b="1" dirty="0">
                          <a:solidFill>
                            <a:srgbClr val="0000FF"/>
                          </a:solidFill>
                          <a:effectLst/>
                          <a:latin typeface="Arial" pitchFamily="34" charset="0"/>
                          <a:cs typeface="Arial" pitchFamily="34" charset="0"/>
                        </a:rPr>
                        <a:t>NGÀY/ THÁNG</a:t>
                      </a:r>
                      <a:endParaRPr lang="en-US" sz="1800" b="1" dirty="0">
                        <a:solidFill>
                          <a:srgbClr val="0000FF"/>
                        </a:solidFill>
                        <a:effectLst/>
                        <a:latin typeface="Arial" pitchFamily="34" charset="0"/>
                        <a:ea typeface="Times New Roman"/>
                        <a:cs typeface="Arial" pitchFamily="34" charset="0"/>
                      </a:endParaRPr>
                    </a:p>
                  </a:txBody>
                  <a:tcPr marL="68580" marR="68580" marT="0" marB="0" anchor="ctr"/>
                </a:tc>
                <a:tc>
                  <a:txBody>
                    <a:bodyPr/>
                    <a:lstStyle/>
                    <a:p>
                      <a:pPr algn="ctr">
                        <a:lnSpc>
                          <a:spcPct val="114000"/>
                        </a:lnSpc>
                        <a:spcAft>
                          <a:spcPts val="0"/>
                        </a:spcAft>
                      </a:pPr>
                      <a:r>
                        <a:rPr lang="en-US" sz="1800" b="1" dirty="0">
                          <a:solidFill>
                            <a:srgbClr val="0000FF"/>
                          </a:solidFill>
                          <a:effectLst/>
                          <a:latin typeface="Arial" pitchFamily="34" charset="0"/>
                          <a:cs typeface="Arial" pitchFamily="34" charset="0"/>
                        </a:rPr>
                        <a:t>DIỄN BIẾN</a:t>
                      </a:r>
                      <a:endParaRPr lang="en-US" sz="1800" b="1" dirty="0">
                        <a:solidFill>
                          <a:srgbClr val="0000FF"/>
                        </a:solidFill>
                        <a:effectLst/>
                        <a:latin typeface="Arial" pitchFamily="34" charset="0"/>
                        <a:ea typeface="Times New Roman"/>
                        <a:cs typeface="Arial" pitchFamily="34" charset="0"/>
                      </a:endParaRPr>
                    </a:p>
                  </a:txBody>
                  <a:tcPr marL="68580" marR="68580" marT="0" marB="0" anchor="ctr"/>
                </a:tc>
                <a:tc>
                  <a:txBody>
                    <a:bodyPr/>
                    <a:lstStyle/>
                    <a:p>
                      <a:pPr algn="ctr">
                        <a:lnSpc>
                          <a:spcPct val="114000"/>
                        </a:lnSpc>
                        <a:spcAft>
                          <a:spcPts val="0"/>
                        </a:spcAft>
                      </a:pPr>
                      <a:r>
                        <a:rPr lang="en-US" sz="1800" b="1" dirty="0">
                          <a:solidFill>
                            <a:srgbClr val="0000FF"/>
                          </a:solidFill>
                          <a:effectLst/>
                          <a:latin typeface="Arial" pitchFamily="34" charset="0"/>
                          <a:cs typeface="Arial" pitchFamily="34" charset="0"/>
                        </a:rPr>
                        <a:t>X</a:t>
                      </a:r>
                      <a:r>
                        <a:rPr lang="vi-VN" sz="1800" b="1" dirty="0">
                          <a:solidFill>
                            <a:srgbClr val="0000FF"/>
                          </a:solidFill>
                          <a:effectLst/>
                          <a:latin typeface="Arial" pitchFamily="34" charset="0"/>
                          <a:cs typeface="Arial" pitchFamily="34" charset="0"/>
                        </a:rPr>
                        <a:t>Ử TRÍ CHĂM SÓC/ </a:t>
                      </a:r>
                      <a:endParaRPr lang="en-US" sz="1800" b="1" dirty="0">
                        <a:solidFill>
                          <a:srgbClr val="0000FF"/>
                        </a:solidFill>
                        <a:effectLst/>
                        <a:latin typeface="Arial" pitchFamily="34" charset="0"/>
                        <a:cs typeface="Arial" pitchFamily="34" charset="0"/>
                      </a:endParaRPr>
                    </a:p>
                    <a:p>
                      <a:pPr algn="ctr">
                        <a:lnSpc>
                          <a:spcPct val="114000"/>
                        </a:lnSpc>
                        <a:spcAft>
                          <a:spcPts val="0"/>
                        </a:spcAft>
                      </a:pPr>
                      <a:r>
                        <a:rPr lang="vi-VN" sz="1800" b="1" dirty="0">
                          <a:solidFill>
                            <a:srgbClr val="0000FF"/>
                          </a:solidFill>
                          <a:effectLst/>
                          <a:latin typeface="Arial" pitchFamily="34" charset="0"/>
                          <a:cs typeface="Arial" pitchFamily="34" charset="0"/>
                        </a:rPr>
                        <a:t>ĐÁNH GIÁ</a:t>
                      </a:r>
                      <a:endParaRPr lang="en-US" sz="1800" b="1" dirty="0">
                        <a:solidFill>
                          <a:srgbClr val="0000FF"/>
                        </a:solidFill>
                        <a:effectLst/>
                        <a:latin typeface="Arial" pitchFamily="34" charset="0"/>
                        <a:ea typeface="Times New Roman"/>
                        <a:cs typeface="Arial" pitchFamily="34" charset="0"/>
                      </a:endParaRPr>
                    </a:p>
                  </a:txBody>
                  <a:tcPr marL="68580" marR="68580" marT="0" marB="0" anchor="ctr"/>
                </a:tc>
                <a:tc>
                  <a:txBody>
                    <a:bodyPr/>
                    <a:lstStyle/>
                    <a:p>
                      <a:pPr algn="ctr">
                        <a:lnSpc>
                          <a:spcPct val="114000"/>
                        </a:lnSpc>
                        <a:spcAft>
                          <a:spcPts val="0"/>
                        </a:spcAft>
                      </a:pPr>
                      <a:r>
                        <a:rPr lang="en-US" sz="1800" b="1" dirty="0">
                          <a:solidFill>
                            <a:srgbClr val="0000FF"/>
                          </a:solidFill>
                          <a:effectLst/>
                          <a:latin typeface="Arial" pitchFamily="34" charset="0"/>
                          <a:cs typeface="Arial" pitchFamily="34" charset="0"/>
                        </a:rPr>
                        <a:t>KÝ TÊN</a:t>
                      </a:r>
                      <a:endParaRPr lang="en-US" sz="1800" b="1" dirty="0">
                        <a:solidFill>
                          <a:srgbClr val="0000FF"/>
                        </a:solidFill>
                        <a:effectLst/>
                        <a:latin typeface="Arial" pitchFamily="34" charset="0"/>
                        <a:ea typeface="Times New Roman"/>
                        <a:cs typeface="Arial" pitchFamily="34" charset="0"/>
                      </a:endParaRPr>
                    </a:p>
                  </a:txBody>
                  <a:tcPr marL="68580" marR="68580" marT="0" marB="0" anchor="ctr"/>
                </a:tc>
                <a:extLst>
                  <a:ext uri="{0D108BD9-81ED-4DB2-BD59-A6C34878D82A}">
                    <a16:rowId xmlns:a16="http://schemas.microsoft.com/office/drawing/2014/main" val="10000"/>
                  </a:ext>
                </a:extLst>
              </a:tr>
              <a:tr h="2408135">
                <a:tc>
                  <a:txBody>
                    <a:bodyPr/>
                    <a:lstStyle/>
                    <a:p>
                      <a:pPr algn="ctr">
                        <a:lnSpc>
                          <a:spcPct val="114000"/>
                        </a:lnSpc>
                        <a:spcAft>
                          <a:spcPts val="0"/>
                        </a:spcAft>
                      </a:pPr>
                      <a:endParaRPr lang="en-US" sz="2000" baseline="0" dirty="0" smtClean="0">
                        <a:solidFill>
                          <a:srgbClr val="0033CC"/>
                        </a:solidFill>
                        <a:effectLst/>
                        <a:latin typeface="Arial" pitchFamily="34" charset="0"/>
                        <a:cs typeface="Arial" pitchFamily="34" charset="0"/>
                      </a:endParaRPr>
                    </a:p>
                    <a:p>
                      <a:pPr algn="ctr">
                        <a:lnSpc>
                          <a:spcPct val="114000"/>
                        </a:lnSpc>
                        <a:spcAft>
                          <a:spcPts val="0"/>
                        </a:spcAft>
                      </a:pPr>
                      <a:r>
                        <a:rPr lang="en-US" sz="2000" baseline="0" dirty="0" smtClean="0">
                          <a:solidFill>
                            <a:srgbClr val="0033CC"/>
                          </a:solidFill>
                          <a:effectLst/>
                          <a:latin typeface="Arial" pitchFamily="34" charset="0"/>
                          <a:cs typeface="Arial" pitchFamily="34" charset="0"/>
                        </a:rPr>
                        <a:t>10h00 </a:t>
                      </a:r>
                      <a:r>
                        <a:rPr lang="en-US" sz="2000" baseline="0" dirty="0" err="1" smtClean="0">
                          <a:solidFill>
                            <a:srgbClr val="0033CC"/>
                          </a:solidFill>
                          <a:effectLst/>
                          <a:latin typeface="Arial" pitchFamily="34" charset="0"/>
                          <a:cs typeface="Arial" pitchFamily="34" charset="0"/>
                        </a:rPr>
                        <a:t>ngày</a:t>
                      </a:r>
                      <a:r>
                        <a:rPr lang="en-US" sz="2000" baseline="0" dirty="0" smtClean="0">
                          <a:solidFill>
                            <a:srgbClr val="0033CC"/>
                          </a:solidFill>
                          <a:effectLst/>
                          <a:latin typeface="Arial" pitchFamily="34" charset="0"/>
                          <a:cs typeface="Arial" pitchFamily="34" charset="0"/>
                        </a:rPr>
                        <a:t> 27/5/2020</a:t>
                      </a:r>
                      <a:endParaRPr lang="en-US" sz="2000" dirty="0">
                        <a:solidFill>
                          <a:srgbClr val="0033CC"/>
                        </a:solidFill>
                        <a:effectLst/>
                        <a:latin typeface="Arial" pitchFamily="34" charset="0"/>
                        <a:ea typeface="Times New Roman"/>
                        <a:cs typeface="Arial" pitchFamily="34" charset="0"/>
                      </a:endParaRPr>
                    </a:p>
                  </a:txBody>
                  <a:tcPr marL="68580" marR="68580" marT="0" marB="0"/>
                </a:tc>
                <a:tc>
                  <a:txBody>
                    <a:bodyPr/>
                    <a:lstStyle/>
                    <a:p>
                      <a:pPr algn="ctr">
                        <a:lnSpc>
                          <a:spcPct val="114000"/>
                        </a:lnSpc>
                        <a:spcAft>
                          <a:spcPts val="0"/>
                        </a:spcAft>
                      </a:pPr>
                      <a:r>
                        <a:rPr lang="en-US" sz="2000" b="1" dirty="0">
                          <a:solidFill>
                            <a:srgbClr val="0033CC"/>
                          </a:solidFill>
                          <a:effectLst/>
                          <a:latin typeface="Arial" pitchFamily="34" charset="0"/>
                          <a:cs typeface="Arial" pitchFamily="34" charset="0"/>
                        </a:rPr>
                        <a:t> </a:t>
                      </a:r>
                      <a:endParaRPr lang="en-US" sz="2000" b="1" baseline="0" dirty="0" smtClean="0">
                        <a:solidFill>
                          <a:srgbClr val="0033CC"/>
                        </a:solidFill>
                        <a:effectLst/>
                        <a:latin typeface="Arial" pitchFamily="34" charset="0"/>
                        <a:cs typeface="Arial" pitchFamily="34" charset="0"/>
                      </a:endParaRPr>
                    </a:p>
                    <a:p>
                      <a:pPr algn="just">
                        <a:lnSpc>
                          <a:spcPct val="114000"/>
                        </a:lnSpc>
                        <a:spcAft>
                          <a:spcPts val="0"/>
                        </a:spcAft>
                      </a:pPr>
                      <a:r>
                        <a:rPr lang="en-US" sz="2000" dirty="0" smtClean="0">
                          <a:solidFill>
                            <a:srgbClr val="0033CC"/>
                          </a:solidFill>
                          <a:latin typeface="Arial" pitchFamily="34" charset="0"/>
                          <a:cs typeface="Arial" pitchFamily="34" charset="0"/>
                        </a:rPr>
                        <a:t>NB</a:t>
                      </a:r>
                      <a:r>
                        <a:rPr lang="vi-VN" sz="2000" dirty="0" smtClean="0">
                          <a:solidFill>
                            <a:srgbClr val="0033CC"/>
                          </a:solidFill>
                          <a:latin typeface="Arial" pitchFamily="34" charset="0"/>
                          <a:cs typeface="Arial" pitchFamily="34" charset="0"/>
                        </a:rPr>
                        <a:t> </a:t>
                      </a:r>
                      <a:r>
                        <a:rPr lang="en-US" sz="2000" dirty="0" err="1" smtClean="0">
                          <a:solidFill>
                            <a:srgbClr val="0033CC"/>
                          </a:solidFill>
                          <a:latin typeface="Arial" pitchFamily="34" charset="0"/>
                          <a:cs typeface="Arial" pitchFamily="34" charset="0"/>
                        </a:rPr>
                        <a:t>tỉnh</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mệt</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đau</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nhiều</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và</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sưng</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nề</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bầm</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tím</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vùng</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cổ</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chân</a:t>
                      </a:r>
                      <a:r>
                        <a:rPr lang="en-US" sz="2000" baseline="0" dirty="0" smtClean="0">
                          <a:solidFill>
                            <a:srgbClr val="0033CC"/>
                          </a:solidFill>
                          <a:latin typeface="Arial" pitchFamily="34" charset="0"/>
                          <a:cs typeface="Arial" pitchFamily="34" charset="0"/>
                        </a:rPr>
                        <a:t> </a:t>
                      </a:r>
                      <a:r>
                        <a:rPr lang="en-US" sz="2000" baseline="0" dirty="0" err="1" smtClean="0">
                          <a:solidFill>
                            <a:srgbClr val="0033CC"/>
                          </a:solidFill>
                          <a:latin typeface="Arial" pitchFamily="34" charset="0"/>
                          <a:cs typeface="Arial" pitchFamily="34" charset="0"/>
                        </a:rPr>
                        <a:t>phải</a:t>
                      </a:r>
                      <a:r>
                        <a:rPr lang="en-US" sz="2000" dirty="0" smtClean="0">
                          <a:solidFill>
                            <a:srgbClr val="0033CC"/>
                          </a:solidFill>
                          <a:latin typeface="Arial" pitchFamily="34" charset="0"/>
                          <a:cs typeface="Arial" pitchFamily="34" charset="0"/>
                        </a:rPr>
                        <a:t>. </a:t>
                      </a:r>
                      <a:endParaRPr lang="en-US" sz="2000" dirty="0">
                        <a:solidFill>
                          <a:srgbClr val="0033CC"/>
                        </a:solidFill>
                        <a:effectLst/>
                        <a:latin typeface="Arial" pitchFamily="34" charset="0"/>
                        <a:ea typeface="Times New Roman"/>
                        <a:cs typeface="Arial" pitchFamily="34" charset="0"/>
                      </a:endParaRPr>
                    </a:p>
                  </a:txBody>
                  <a:tcPr marL="68580" marR="68580" marT="0" marB="0"/>
                </a:tc>
                <a:tc>
                  <a:txBody>
                    <a:bodyPr/>
                    <a:lstStyle/>
                    <a:p>
                      <a:pPr algn="just">
                        <a:lnSpc>
                          <a:spcPct val="114000"/>
                        </a:lnSpc>
                        <a:spcAft>
                          <a:spcPts val="0"/>
                        </a:spcAft>
                      </a:pPr>
                      <a:endParaRPr lang="en-US" sz="2000" dirty="0" smtClean="0">
                        <a:solidFill>
                          <a:srgbClr val="0033CC"/>
                        </a:solidFill>
                        <a:effectLst/>
                        <a:latin typeface="Arial" pitchFamily="34" charset="0"/>
                        <a:cs typeface="Arial" pitchFamily="34" charset="0"/>
                      </a:endParaRPr>
                    </a:p>
                    <a:p>
                      <a:pPr algn="just">
                        <a:lnSpc>
                          <a:spcPct val="114000"/>
                        </a:lnSpc>
                        <a:spcAft>
                          <a:spcPts val="0"/>
                        </a:spcAft>
                      </a:pPr>
                      <a:r>
                        <a:rPr lang="en-US" sz="2000" dirty="0" err="1" smtClean="0">
                          <a:solidFill>
                            <a:srgbClr val="0033CC"/>
                          </a:solidFill>
                          <a:effectLst/>
                          <a:latin typeface="Arial" pitchFamily="34" charset="0"/>
                          <a:cs typeface="Arial" pitchFamily="34" charset="0"/>
                        </a:rPr>
                        <a:t>Thực</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hiện</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c</a:t>
                      </a:r>
                      <a:r>
                        <a:rPr lang="en-US" sz="2000" dirty="0" err="1" smtClean="0">
                          <a:solidFill>
                            <a:srgbClr val="0033CC"/>
                          </a:solidFill>
                          <a:effectLst/>
                          <a:latin typeface="Arial" pitchFamily="34" charset="0"/>
                          <a:cs typeface="Arial" pitchFamily="34" charset="0"/>
                        </a:rPr>
                        <a:t>hườm</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lạnh</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khô</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cho</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người</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bệnh</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Trong</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và</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sau</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khi</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thực</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hiện</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không</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xảy</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ra</a:t>
                      </a:r>
                      <a:r>
                        <a:rPr lang="en-US" sz="2000" baseline="0" dirty="0" smtClean="0">
                          <a:solidFill>
                            <a:srgbClr val="0033CC"/>
                          </a:solidFill>
                          <a:effectLst/>
                          <a:latin typeface="Arial" pitchFamily="34" charset="0"/>
                          <a:cs typeface="Arial" pitchFamily="34" charset="0"/>
                        </a:rPr>
                        <a:t> tai </a:t>
                      </a:r>
                      <a:r>
                        <a:rPr lang="en-US" sz="2000" baseline="0" dirty="0" err="1" smtClean="0">
                          <a:solidFill>
                            <a:srgbClr val="0033CC"/>
                          </a:solidFill>
                          <a:effectLst/>
                          <a:latin typeface="Arial" pitchFamily="34" charset="0"/>
                          <a:cs typeface="Arial" pitchFamily="34" charset="0"/>
                        </a:rPr>
                        <a:t>biến</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gì</a:t>
                      </a:r>
                      <a:r>
                        <a:rPr lang="en-US" sz="2000" baseline="0" dirty="0" smtClean="0">
                          <a:solidFill>
                            <a:srgbClr val="0033CC"/>
                          </a:solidFill>
                          <a:effectLst/>
                          <a:latin typeface="Arial" pitchFamily="34" charset="0"/>
                          <a:cs typeface="Arial" pitchFamily="34" charset="0"/>
                        </a:rPr>
                        <a:t>. NB </a:t>
                      </a:r>
                      <a:r>
                        <a:rPr lang="en-US" sz="2000" baseline="0" dirty="0" err="1" smtClean="0">
                          <a:solidFill>
                            <a:srgbClr val="0033CC"/>
                          </a:solidFill>
                          <a:effectLst/>
                          <a:latin typeface="Arial" pitchFamily="34" charset="0"/>
                          <a:cs typeface="Arial" pitchFamily="34" charset="0"/>
                        </a:rPr>
                        <a:t>cảm</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thấy</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thỏa</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mái</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dễ</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chịu</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đỡ</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đau</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sau</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khi</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thực</a:t>
                      </a:r>
                      <a:r>
                        <a:rPr lang="en-US" sz="2000" baseline="0" dirty="0" smtClean="0">
                          <a:solidFill>
                            <a:srgbClr val="0033CC"/>
                          </a:solidFill>
                          <a:effectLst/>
                          <a:latin typeface="Arial" pitchFamily="34" charset="0"/>
                          <a:cs typeface="Arial" pitchFamily="34" charset="0"/>
                        </a:rPr>
                        <a:t> </a:t>
                      </a:r>
                      <a:r>
                        <a:rPr lang="en-US" sz="2000" baseline="0" dirty="0" err="1" smtClean="0">
                          <a:solidFill>
                            <a:srgbClr val="0033CC"/>
                          </a:solidFill>
                          <a:effectLst/>
                          <a:latin typeface="Arial" pitchFamily="34" charset="0"/>
                          <a:cs typeface="Arial" pitchFamily="34" charset="0"/>
                        </a:rPr>
                        <a:t>hiện</a:t>
                      </a:r>
                      <a:endParaRPr lang="en-US" sz="2000" dirty="0">
                        <a:solidFill>
                          <a:srgbClr val="0033CC"/>
                        </a:solidFill>
                        <a:effectLst/>
                        <a:latin typeface="Arial" pitchFamily="34" charset="0"/>
                        <a:ea typeface="Times New Roman"/>
                        <a:cs typeface="Arial" pitchFamily="34" charset="0"/>
                      </a:endParaRPr>
                    </a:p>
                  </a:txBody>
                  <a:tcPr marL="68580" marR="68580" marT="0" marB="0"/>
                </a:tc>
                <a:tc>
                  <a:txBody>
                    <a:bodyPr/>
                    <a:lstStyle/>
                    <a:p>
                      <a:pPr algn="just">
                        <a:lnSpc>
                          <a:spcPct val="114000"/>
                        </a:lnSpc>
                        <a:spcAft>
                          <a:spcPts val="0"/>
                        </a:spcAft>
                      </a:pPr>
                      <a:r>
                        <a:rPr lang="en-US" sz="2000" b="1" dirty="0">
                          <a:solidFill>
                            <a:srgbClr val="0033CC"/>
                          </a:solidFill>
                          <a:effectLst/>
                          <a:latin typeface="Arial" pitchFamily="34" charset="0"/>
                          <a:cs typeface="Arial" pitchFamily="34" charset="0"/>
                        </a:rPr>
                        <a:t> </a:t>
                      </a:r>
                      <a:endParaRPr lang="en-US" sz="2000" b="1" dirty="0" smtClean="0">
                        <a:solidFill>
                          <a:srgbClr val="0033CC"/>
                        </a:solidFill>
                        <a:effectLst/>
                        <a:latin typeface="Arial" pitchFamily="34" charset="0"/>
                        <a:cs typeface="Arial" pitchFamily="34" charset="0"/>
                      </a:endParaRPr>
                    </a:p>
                    <a:p>
                      <a:pPr algn="ctr">
                        <a:lnSpc>
                          <a:spcPct val="114000"/>
                        </a:lnSpc>
                        <a:spcAft>
                          <a:spcPts val="0"/>
                        </a:spcAft>
                      </a:pPr>
                      <a:endParaRPr lang="en-US" sz="2000" dirty="0" smtClean="0">
                        <a:solidFill>
                          <a:srgbClr val="0033CC"/>
                        </a:solidFill>
                        <a:effectLst/>
                        <a:latin typeface="Arial" pitchFamily="34" charset="0"/>
                        <a:cs typeface="Arial" pitchFamily="34" charset="0"/>
                      </a:endParaRPr>
                    </a:p>
                    <a:p>
                      <a:pPr algn="ctr">
                        <a:lnSpc>
                          <a:spcPct val="114000"/>
                        </a:lnSpc>
                        <a:spcAft>
                          <a:spcPts val="0"/>
                        </a:spcAft>
                      </a:pPr>
                      <a:endParaRPr lang="en-US" sz="2000" dirty="0" smtClean="0">
                        <a:solidFill>
                          <a:srgbClr val="0033CC"/>
                        </a:solidFill>
                        <a:effectLst/>
                        <a:latin typeface="Arial" pitchFamily="34" charset="0"/>
                        <a:cs typeface="Arial" pitchFamily="34" charset="0"/>
                      </a:endParaRPr>
                    </a:p>
                    <a:p>
                      <a:pPr algn="ctr">
                        <a:lnSpc>
                          <a:spcPct val="114000"/>
                        </a:lnSpc>
                        <a:spcAft>
                          <a:spcPts val="0"/>
                        </a:spcAft>
                      </a:pPr>
                      <a:r>
                        <a:rPr lang="en-US" sz="2000" dirty="0" err="1" smtClean="0">
                          <a:solidFill>
                            <a:srgbClr val="0033CC"/>
                          </a:solidFill>
                          <a:effectLst/>
                          <a:latin typeface="Arial" pitchFamily="34" charset="0"/>
                          <a:cs typeface="Arial" pitchFamily="34" charset="0"/>
                        </a:rPr>
                        <a:t>Hoa</a:t>
                      </a:r>
                      <a:endParaRPr lang="en-US" sz="2000" dirty="0" smtClean="0">
                        <a:solidFill>
                          <a:srgbClr val="0033CC"/>
                        </a:solidFill>
                        <a:effectLst/>
                        <a:latin typeface="Arial" pitchFamily="34" charset="0"/>
                        <a:cs typeface="Arial" pitchFamily="34" charset="0"/>
                      </a:endParaRPr>
                    </a:p>
                  </a:txBody>
                  <a:tcPr marL="68580" marR="68580" marT="0" marB="0"/>
                </a:tc>
                <a:extLst>
                  <a:ext uri="{0D108BD9-81ED-4DB2-BD59-A6C34878D82A}">
                    <a16:rowId xmlns:a16="http://schemas.microsoft.com/office/drawing/2014/main" val="10001"/>
                  </a:ext>
                </a:extLst>
              </a:tr>
            </a:tbl>
          </a:graphicData>
        </a:graphic>
      </p:graphicFrame>
      <p:sp>
        <p:nvSpPr>
          <p:cNvPr id="7" name="Rectangle 1"/>
          <p:cNvSpPr>
            <a:spLocks noChangeArrowheads="1"/>
          </p:cNvSpPr>
          <p:nvPr/>
        </p:nvSpPr>
        <p:spPr bwMode="auto">
          <a:xfrm>
            <a:off x="0" y="864238"/>
            <a:ext cx="9144000" cy="1069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14000"/>
              </a:lnSpc>
              <a:spcBef>
                <a:spcPct val="0"/>
              </a:spcBef>
              <a:spcAft>
                <a:spcPct val="0"/>
              </a:spcAft>
              <a:buClrTx/>
              <a:buSzTx/>
              <a:buFontTx/>
              <a:buNone/>
              <a:tabLst/>
            </a:pP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Họ</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tên</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người</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bệnh</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a:t>
            </a:r>
            <a:r>
              <a:rPr lang="en-US" sz="2000" dirty="0">
                <a:solidFill>
                  <a:srgbClr val="0033CC"/>
                </a:solidFill>
                <a:latin typeface="Arial" pitchFamily="34" charset="0"/>
                <a:ea typeface="Times New Roman" pitchFamily="18" charset="0"/>
                <a:cs typeface="Arial" pitchFamily="34" charset="0"/>
              </a:rPr>
              <a:t> </a:t>
            </a:r>
            <a:r>
              <a:rPr lang="en-US" sz="2000" dirty="0" smtClean="0">
                <a:solidFill>
                  <a:srgbClr val="0033CC"/>
                </a:solidFill>
                <a:latin typeface="Arial" pitchFamily="34" charset="0"/>
                <a:ea typeface="Times New Roman" pitchFamily="18" charset="0"/>
                <a:cs typeface="Arial" pitchFamily="34" charset="0"/>
              </a:rPr>
              <a:t>NGÔ VĂN T</a:t>
            </a:r>
            <a:r>
              <a:rPr lang="en-US" sz="2000" dirty="0">
                <a:solidFill>
                  <a:srgbClr val="0033CC"/>
                </a:solidFill>
                <a:latin typeface="Arial" pitchFamily="34" charset="0"/>
                <a:ea typeface="Times New Roman" pitchFamily="18" charset="0"/>
                <a:cs typeface="Arial" pitchFamily="34" charset="0"/>
              </a:rPr>
              <a:t>	</a:t>
            </a:r>
            <a:r>
              <a:rPr lang="en-US" sz="2000" dirty="0" err="1" smtClean="0">
                <a:solidFill>
                  <a:srgbClr val="0033CC"/>
                </a:solidFill>
                <a:latin typeface="Arial" pitchFamily="34" charset="0"/>
                <a:ea typeface="Times New Roman" pitchFamily="18" charset="0"/>
                <a:cs typeface="Arial" pitchFamily="34" charset="0"/>
              </a:rPr>
              <a:t>Sinh</a:t>
            </a:r>
            <a:r>
              <a:rPr lang="en-US" sz="2000" dirty="0" smtClean="0">
                <a:solidFill>
                  <a:srgbClr val="0033CC"/>
                </a:solidFill>
                <a:latin typeface="Arial" pitchFamily="34" charset="0"/>
                <a:ea typeface="Times New Roman" pitchFamily="18" charset="0"/>
                <a:cs typeface="Arial" pitchFamily="34" charset="0"/>
              </a:rPr>
              <a:t> </a:t>
            </a:r>
            <a:r>
              <a:rPr lang="en-US" sz="2000" dirty="0" err="1" smtClean="0">
                <a:solidFill>
                  <a:srgbClr val="0033CC"/>
                </a:solidFill>
                <a:latin typeface="Arial" pitchFamily="34" charset="0"/>
                <a:ea typeface="Times New Roman" pitchFamily="18" charset="0"/>
                <a:cs typeface="Arial" pitchFamily="34" charset="0"/>
              </a:rPr>
              <a:t>năm</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a:t>
            </a:r>
            <a:r>
              <a:rPr kumimoji="0" lang="vi-VN"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lang="en-US" sz="2000" dirty="0" smtClean="0">
                <a:solidFill>
                  <a:srgbClr val="0033CC"/>
                </a:solidFill>
                <a:latin typeface="Arial" pitchFamily="34" charset="0"/>
                <a:ea typeface="Times New Roman" pitchFamily="18" charset="0"/>
                <a:cs typeface="Arial" pitchFamily="34" charset="0"/>
              </a:rPr>
              <a:t>2001</a:t>
            </a:r>
            <a:r>
              <a:rPr lang="en-US" sz="2000" dirty="0">
                <a:solidFill>
                  <a:srgbClr val="0033CC"/>
                </a:solidFill>
                <a:latin typeface="Arial" pitchFamily="34" charset="0"/>
                <a:ea typeface="Times New Roman" pitchFamily="18" charset="0"/>
                <a:cs typeface="Arial" pitchFamily="34" charset="0"/>
              </a:rPr>
              <a:t>	 </a:t>
            </a:r>
            <a:r>
              <a:rPr lang="en-US" sz="2000" dirty="0" smtClean="0">
                <a:solidFill>
                  <a:srgbClr val="0033CC"/>
                </a:solidFill>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Nam/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Nữ</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lang="en-US" sz="2000" dirty="0" smtClean="0">
                <a:solidFill>
                  <a:srgbClr val="0033CC"/>
                </a:solidFill>
                <a:latin typeface="Arial" pitchFamily="34" charset="0"/>
                <a:ea typeface="Times New Roman" pitchFamily="18" charset="0"/>
                <a:cs typeface="Arial" pitchFamily="34" charset="0"/>
              </a:rPr>
              <a:t>Nam</a:t>
            </a:r>
            <a:endParaRPr kumimoji="0" lang="en-US" sz="2000" b="0" i="0" u="none" strike="noStrike" cap="none" normalizeH="0" baseline="0" dirty="0" smtClean="0">
              <a:ln>
                <a:noFill/>
              </a:ln>
              <a:solidFill>
                <a:srgbClr val="0033CC"/>
              </a:solidFill>
              <a:effectLst/>
              <a:latin typeface="Arial" pitchFamily="34" charset="0"/>
              <a:cs typeface="Arial" pitchFamily="34" charset="0"/>
            </a:endParaRPr>
          </a:p>
          <a:p>
            <a:pPr marL="0" marR="0" lvl="0" indent="0" algn="l" defTabSz="914400" rtl="0" eaLnBrk="0" fontAlgn="base" latinLnBrk="0" hangingPunct="0">
              <a:lnSpc>
                <a:spcPct val="114000"/>
              </a:lnSpc>
              <a:spcBef>
                <a:spcPct val="0"/>
              </a:spcBef>
              <a:spcAft>
                <a:spcPct val="0"/>
              </a:spcAft>
              <a:buClrTx/>
              <a:buSzTx/>
              <a:buFontTx/>
              <a:buNone/>
              <a:tabLst/>
            </a:pP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Số</a:t>
            </a:r>
            <a:r>
              <a:rPr lang="en-US" sz="2000" dirty="0" smtClean="0">
                <a:solidFill>
                  <a:srgbClr val="0033CC"/>
                </a:solidFill>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giường</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a:t>
            </a:r>
            <a:r>
              <a:rPr kumimoji="0" lang="en-US" sz="2000" b="0" i="0" u="none" strike="noStrike" cap="none" normalizeH="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8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Buồng</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a:t>
            </a:r>
            <a:r>
              <a:rPr lang="en-US" sz="2000" dirty="0">
                <a:solidFill>
                  <a:srgbClr val="0033CC"/>
                </a:solidFill>
                <a:latin typeface="Arial" pitchFamily="34" charset="0"/>
                <a:ea typeface="Times New Roman" pitchFamily="18" charset="0"/>
                <a:cs typeface="Arial" pitchFamily="34" charset="0"/>
              </a:rPr>
              <a:t> </a:t>
            </a:r>
            <a:r>
              <a:rPr lang="en-US" sz="2000" dirty="0" err="1" smtClean="0">
                <a:solidFill>
                  <a:srgbClr val="0033CC"/>
                </a:solidFill>
                <a:latin typeface="Arial" pitchFamily="34" charset="0"/>
                <a:ea typeface="Times New Roman" pitchFamily="18" charset="0"/>
                <a:cs typeface="Arial" pitchFamily="34" charset="0"/>
              </a:rPr>
              <a:t>Cấp</a:t>
            </a:r>
            <a:r>
              <a:rPr lang="en-US" sz="2000" dirty="0" smtClean="0">
                <a:solidFill>
                  <a:srgbClr val="0033CC"/>
                </a:solidFill>
                <a:latin typeface="Arial" pitchFamily="34" charset="0"/>
                <a:ea typeface="Times New Roman" pitchFamily="18" charset="0"/>
                <a:cs typeface="Arial" pitchFamily="34" charset="0"/>
              </a:rPr>
              <a:t> </a:t>
            </a:r>
            <a:r>
              <a:rPr lang="en-US" sz="2000" dirty="0" err="1" smtClean="0">
                <a:solidFill>
                  <a:srgbClr val="0033CC"/>
                </a:solidFill>
                <a:latin typeface="Arial" pitchFamily="34" charset="0"/>
                <a:ea typeface="Times New Roman" pitchFamily="18" charset="0"/>
                <a:cs typeface="Arial" pitchFamily="34" charset="0"/>
              </a:rPr>
              <a:t>cứu</a:t>
            </a:r>
            <a:r>
              <a:rPr lang="en-US" sz="2000" dirty="0" smtClean="0">
                <a:solidFill>
                  <a:srgbClr val="0033CC"/>
                </a:solidFill>
                <a:latin typeface="Arial" pitchFamily="34" charset="0"/>
                <a:ea typeface="Times New Roman" pitchFamily="18" charset="0"/>
                <a:cs typeface="Arial" pitchFamily="34" charset="0"/>
              </a:rPr>
              <a:t> </a:t>
            </a:r>
            <a:r>
              <a:rPr lang="en-US" sz="2000" dirty="0" err="1" smtClean="0">
                <a:solidFill>
                  <a:srgbClr val="0033CC"/>
                </a:solidFill>
                <a:latin typeface="Arial" pitchFamily="34" charset="0"/>
                <a:ea typeface="Times New Roman" pitchFamily="18" charset="0"/>
                <a:cs typeface="Arial" pitchFamily="34" charset="0"/>
              </a:rPr>
              <a:t>Ngoại</a:t>
            </a:r>
            <a:endParaRPr kumimoji="0" lang="en-US" sz="2000" b="0" i="0" u="none" strike="noStrike" cap="none" normalizeH="0" baseline="0" dirty="0" smtClean="0">
              <a:ln>
                <a:noFill/>
              </a:ln>
              <a:solidFill>
                <a:srgbClr val="0033CC"/>
              </a:solidFill>
              <a:effectLst/>
              <a:latin typeface="Arial" pitchFamily="34" charset="0"/>
              <a:cs typeface="Arial" pitchFamily="34" charset="0"/>
            </a:endParaRPr>
          </a:p>
          <a:p>
            <a:pPr marL="0" marR="0" lvl="0" indent="0" algn="l" defTabSz="914400" rtl="0" eaLnBrk="0" fontAlgn="base" latinLnBrk="0" hangingPunct="0">
              <a:lnSpc>
                <a:spcPct val="114000"/>
              </a:lnSpc>
              <a:spcBef>
                <a:spcPct val="0"/>
              </a:spcBef>
              <a:spcAft>
                <a:spcPct val="0"/>
              </a:spcAft>
              <a:buClrTx/>
              <a:buSzTx/>
              <a:buFontTx/>
              <a:buNone/>
              <a:tabLst/>
            </a:pP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Chẩn</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33CC"/>
                </a:solidFill>
                <a:effectLst/>
                <a:latin typeface="Arial" pitchFamily="34" charset="0"/>
                <a:ea typeface="Times New Roman" pitchFamily="18" charset="0"/>
                <a:cs typeface="Arial" pitchFamily="34" charset="0"/>
              </a:rPr>
              <a:t>đoán</a:t>
            </a:r>
            <a:r>
              <a:rPr kumimoji="0" lang="en-US" sz="2000" b="0" i="0" u="none" strike="noStrike" cap="none" normalizeH="0" baseline="0" dirty="0" smtClean="0">
                <a:ln>
                  <a:noFill/>
                </a:ln>
                <a:solidFill>
                  <a:srgbClr val="0033CC"/>
                </a:solidFill>
                <a:effectLst/>
                <a:latin typeface="Arial" pitchFamily="34" charset="0"/>
                <a:ea typeface="Times New Roman" pitchFamily="18" charset="0"/>
                <a:cs typeface="Arial" pitchFamily="34" charset="0"/>
              </a:rPr>
              <a:t>:  </a:t>
            </a:r>
            <a:r>
              <a:rPr lang="en-US" sz="2000" dirty="0" err="1" smtClean="0">
                <a:solidFill>
                  <a:srgbClr val="0033CC"/>
                </a:solidFill>
                <a:latin typeface="Arial" pitchFamily="34" charset="0"/>
                <a:ea typeface="Times New Roman" pitchFamily="18" charset="0"/>
                <a:cs typeface="Arial" pitchFamily="34" charset="0"/>
              </a:rPr>
              <a:t>Chấn</a:t>
            </a:r>
            <a:r>
              <a:rPr lang="en-US" sz="2000" dirty="0" smtClean="0">
                <a:solidFill>
                  <a:srgbClr val="0033CC"/>
                </a:solidFill>
                <a:latin typeface="Arial" pitchFamily="34" charset="0"/>
                <a:ea typeface="Times New Roman" pitchFamily="18" charset="0"/>
                <a:cs typeface="Arial" pitchFamily="34" charset="0"/>
              </a:rPr>
              <a:t> </a:t>
            </a:r>
            <a:r>
              <a:rPr lang="en-US" sz="2000" dirty="0" err="1" smtClean="0">
                <a:solidFill>
                  <a:srgbClr val="0033CC"/>
                </a:solidFill>
                <a:latin typeface="Arial" pitchFamily="34" charset="0"/>
                <a:ea typeface="Times New Roman" pitchFamily="18" charset="0"/>
                <a:cs typeface="Arial" pitchFamily="34" charset="0"/>
              </a:rPr>
              <a:t>thương</a:t>
            </a:r>
            <a:r>
              <a:rPr lang="en-US" sz="2000" dirty="0" smtClean="0">
                <a:solidFill>
                  <a:srgbClr val="0033CC"/>
                </a:solidFill>
                <a:latin typeface="Arial" pitchFamily="34" charset="0"/>
                <a:ea typeface="Times New Roman" pitchFamily="18" charset="0"/>
                <a:cs typeface="Arial" pitchFamily="34" charset="0"/>
              </a:rPr>
              <a:t> </a:t>
            </a:r>
            <a:r>
              <a:rPr lang="en-US" sz="2000" dirty="0" err="1" smtClean="0">
                <a:solidFill>
                  <a:srgbClr val="0033CC"/>
                </a:solidFill>
                <a:latin typeface="Arial" pitchFamily="34" charset="0"/>
                <a:ea typeface="Times New Roman" pitchFamily="18" charset="0"/>
                <a:cs typeface="Arial" pitchFamily="34" charset="0"/>
              </a:rPr>
              <a:t>cổ</a:t>
            </a:r>
            <a:r>
              <a:rPr lang="en-US" sz="2000" dirty="0" smtClean="0">
                <a:solidFill>
                  <a:srgbClr val="0033CC"/>
                </a:solidFill>
                <a:latin typeface="Arial" pitchFamily="34" charset="0"/>
                <a:ea typeface="Times New Roman" pitchFamily="18" charset="0"/>
                <a:cs typeface="Arial" pitchFamily="34" charset="0"/>
              </a:rPr>
              <a:t> </a:t>
            </a:r>
            <a:r>
              <a:rPr lang="en-US" sz="2000" dirty="0" err="1" smtClean="0">
                <a:solidFill>
                  <a:srgbClr val="0033CC"/>
                </a:solidFill>
                <a:latin typeface="Arial" pitchFamily="34" charset="0"/>
                <a:ea typeface="Times New Roman" pitchFamily="18" charset="0"/>
                <a:cs typeface="Arial" pitchFamily="34" charset="0"/>
              </a:rPr>
              <a:t>chân</a:t>
            </a:r>
            <a:r>
              <a:rPr lang="en-US" sz="2000" dirty="0" smtClean="0">
                <a:solidFill>
                  <a:srgbClr val="0033CC"/>
                </a:solidFill>
                <a:latin typeface="Arial" pitchFamily="34" charset="0"/>
                <a:ea typeface="Times New Roman" pitchFamily="18" charset="0"/>
                <a:cs typeface="Arial" pitchFamily="34" charset="0"/>
              </a:rPr>
              <a:t> </a:t>
            </a:r>
            <a:r>
              <a:rPr lang="en-US" sz="2000" dirty="0" err="1" smtClean="0">
                <a:solidFill>
                  <a:srgbClr val="0033CC"/>
                </a:solidFill>
                <a:latin typeface="Arial" pitchFamily="34" charset="0"/>
                <a:ea typeface="Times New Roman" pitchFamily="18" charset="0"/>
                <a:cs typeface="Arial" pitchFamily="34" charset="0"/>
              </a:rPr>
              <a:t>phải</a:t>
            </a:r>
            <a:endParaRPr kumimoji="0" lang="en-US" sz="2000" b="0" i="0" u="none" strike="noStrike" cap="none" normalizeH="0" baseline="0" dirty="0" smtClean="0">
              <a:ln>
                <a:noFill/>
              </a:ln>
              <a:solidFill>
                <a:srgbClr val="0033CC"/>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EAF65A9-22AB-466A-842E-C5BF9E56D958}" type="slidenum">
              <a:rPr lang="en-US" smtClean="0"/>
              <a:pPr/>
              <a:t>31</a:t>
            </a:fld>
            <a:endParaRPr lang="en-US"/>
          </a:p>
        </p:txBody>
      </p:sp>
    </p:spTree>
    <p:extLst>
      <p:ext uri="{BB962C8B-B14F-4D97-AF65-F5344CB8AC3E}">
        <p14:creationId xmlns:p14="http://schemas.microsoft.com/office/powerpoint/2010/main" val="18504946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VIDEO</a:t>
            </a:r>
            <a:endParaRPr lang="en-US" sz="2800" b="1" dirty="0">
              <a:solidFill>
                <a:schemeClr val="bg1"/>
              </a:solidFill>
              <a:latin typeface="Tahoma" pitchFamily="34" charset="0"/>
              <a:ea typeface="Tahoma" pitchFamily="34" charset="0"/>
              <a:cs typeface="Tahoma" pitchFamily="34" charset="0"/>
            </a:endParaRPr>
          </a:p>
        </p:txBody>
      </p:sp>
      <p:pic>
        <p:nvPicPr>
          <p:cNvPr id="1026" name="Picture 2" descr="C:\Users\VN-Pro\Desktop\Quy chuan Logo Cao Dang y Bach Mai_nho.jpg"/>
          <p:cNvPicPr>
            <a:picLocks noChangeAspect="1" noChangeArrowheads="1"/>
          </p:cNvPicPr>
          <p:nvPr/>
        </p:nvPicPr>
        <p:blipFill>
          <a:blip r:embed="rId2" cstate="print"/>
          <a:srcRect/>
          <a:stretch>
            <a:fillRect/>
          </a:stretch>
        </p:blipFill>
        <p:spPr bwMode="auto">
          <a:xfrm>
            <a:off x="8382000" y="0"/>
            <a:ext cx="685800" cy="6686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7" name="Picture 3" descr="D:\ảnh\LOGO bachmai.jpg"/>
          <p:cNvPicPr>
            <a:picLocks noChangeAspect="1" noChangeArrowheads="1"/>
          </p:cNvPicPr>
          <p:nvPr/>
        </p:nvPicPr>
        <p:blipFill>
          <a:blip r:embed="rId3" cstate="print"/>
          <a:srcRect/>
          <a:stretch>
            <a:fillRect/>
          </a:stretch>
        </p:blipFill>
        <p:spPr bwMode="auto">
          <a:xfrm>
            <a:off x="76200" y="0"/>
            <a:ext cx="690562"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type="subTitle" idx="1"/>
          </p:nvPr>
        </p:nvSpPr>
        <p:spPr>
          <a:xfrm>
            <a:off x="85756" y="1885950"/>
            <a:ext cx="8915400" cy="2471750"/>
          </a:xfrm>
        </p:spPr>
        <p:txBody>
          <a:bodyPr>
            <a:normAutofit/>
          </a:bodyPr>
          <a:lstStyle/>
          <a:p>
            <a:pPr>
              <a:lnSpc>
                <a:spcPct val="150000"/>
              </a:lnSpc>
              <a:spcBef>
                <a:spcPts val="0"/>
              </a:spcBef>
            </a:pPr>
            <a:r>
              <a:rPr lang="en-US" b="1" dirty="0" smtClean="0">
                <a:solidFill>
                  <a:srgbClr val="0000FF"/>
                </a:solidFill>
                <a:latin typeface="Arial" pitchFamily="34" charset="0"/>
                <a:cs typeface="Arial" pitchFamily="34" charset="0"/>
              </a:rPr>
              <a:t>KỸ THUẬT CHƯỜM LẠNH KHÔ</a:t>
            </a:r>
          </a:p>
          <a:p>
            <a:pPr>
              <a:lnSpc>
                <a:spcPct val="150000"/>
              </a:lnSpc>
              <a:spcBef>
                <a:spcPts val="0"/>
              </a:spcBef>
            </a:pPr>
            <a:endParaRPr lang="en-US" b="1" dirty="0" smtClean="0">
              <a:solidFill>
                <a:srgbClr val="0000FF"/>
              </a:solidFill>
              <a:latin typeface="Arial" pitchFamily="34" charset="0"/>
              <a:cs typeface="Arial" pitchFamily="34" charset="0"/>
            </a:endParaRPr>
          </a:p>
          <a:p>
            <a:pPr>
              <a:lnSpc>
                <a:spcPct val="150000"/>
              </a:lnSpc>
              <a:spcBef>
                <a:spcPts val="0"/>
              </a:spcBef>
            </a:pPr>
            <a:endParaRPr lang="en-US" b="1" dirty="0" smtClean="0">
              <a:solidFill>
                <a:srgbClr val="0000FF"/>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EAF65A9-22AB-466A-842E-C5BF9E56D958}" type="slidenum">
              <a:rPr lang="en-US" smtClean="0"/>
              <a:pPr/>
              <a:t>32</a:t>
            </a:fld>
            <a:endParaRPr lang="en-US"/>
          </a:p>
        </p:txBody>
      </p:sp>
    </p:spTree>
    <p:extLst>
      <p:ext uri="{BB962C8B-B14F-4D97-AF65-F5344CB8AC3E}">
        <p14:creationId xmlns:p14="http://schemas.microsoft.com/office/powerpoint/2010/main" val="21528323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28675"/>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400" b="1" dirty="0" smtClean="0">
                <a:solidFill>
                  <a:schemeClr val="bg1"/>
                </a:solidFill>
                <a:latin typeface="Tahoma" pitchFamily="34" charset="0"/>
                <a:ea typeface="Tahoma" pitchFamily="34" charset="0"/>
                <a:cs typeface="Tahoma" pitchFamily="34" charset="0"/>
              </a:rPr>
              <a:t> </a:t>
            </a:r>
            <a:r>
              <a:rPr lang="en-US" sz="2800" b="1" dirty="0" smtClean="0">
                <a:solidFill>
                  <a:schemeClr val="bg1"/>
                </a:solidFill>
                <a:latin typeface="Tahoma" pitchFamily="34" charset="0"/>
                <a:ea typeface="Tahoma" pitchFamily="34" charset="0"/>
                <a:cs typeface="Tahoma" pitchFamily="34" charset="0"/>
              </a:rPr>
              <a:t>CÂU HỎI 6</a:t>
            </a:r>
            <a:endParaRPr lang="en-US" sz="2800" b="1" dirty="0">
              <a:solidFill>
                <a:schemeClr val="bg1"/>
              </a:solidFill>
              <a:latin typeface="Tahoma" pitchFamily="34" charset="0"/>
              <a:ea typeface="Tahoma" pitchFamily="34" charset="0"/>
              <a:cs typeface="Tahoma"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Subtitle 2"/>
          <p:cNvSpPr>
            <a:spLocks noGrp="1"/>
          </p:cNvSpPr>
          <p:nvPr>
            <p:ph type="subTitle" idx="1"/>
          </p:nvPr>
        </p:nvSpPr>
        <p:spPr>
          <a:xfrm>
            <a:off x="0" y="928676"/>
            <a:ext cx="9144000" cy="4214824"/>
          </a:xfrm>
        </p:spPr>
        <p:txBody>
          <a:bodyPr>
            <a:noAutofit/>
          </a:bodyPr>
          <a:lstStyle/>
          <a:p>
            <a:pPr marL="876300" indent="-514350" algn="just">
              <a:lnSpc>
                <a:spcPct val="150000"/>
              </a:lnSpc>
              <a:spcBef>
                <a:spcPts val="0"/>
              </a:spcBef>
              <a:tabLst>
                <a:tab pos="228600" algn="l"/>
              </a:tabLst>
            </a:pPr>
            <a:endParaRPr lang="pt-BR" sz="2800" dirty="0" smtClean="0">
              <a:solidFill>
                <a:srgbClr val="0000FF"/>
              </a:solidFill>
              <a:latin typeface="Arial" pitchFamily="34" charset="0"/>
              <a:cs typeface="Arial" pitchFamily="34" charset="0"/>
            </a:endParaRPr>
          </a:p>
          <a:p>
            <a:pPr marL="548640" indent="-548640" algn="just">
              <a:lnSpc>
                <a:spcPct val="150000"/>
              </a:lnSpc>
              <a:spcBef>
                <a:spcPts val="0"/>
              </a:spcBef>
              <a:tabLst>
                <a:tab pos="228600" algn="l"/>
              </a:tabLst>
            </a:pPr>
            <a:r>
              <a:rPr lang="en-US" sz="2800" dirty="0" smtClean="0">
                <a:solidFill>
                  <a:srgbClr val="0000FF"/>
                </a:solidFill>
                <a:latin typeface="Arial" pitchFamily="34" charset="0"/>
                <a:cs typeface="Arial" pitchFamily="34" charset="0"/>
              </a:rPr>
              <a:t>		</a:t>
            </a:r>
            <a:r>
              <a:rPr lang="vi-VN" sz="2800" dirty="0" smtClean="0">
                <a:solidFill>
                  <a:srgbClr val="0000FF"/>
                </a:solidFill>
                <a:latin typeface="Arial" pitchFamily="34" charset="0"/>
                <a:cs typeface="Arial" pitchFamily="34" charset="0"/>
              </a:rPr>
              <a:t>Trình </a:t>
            </a:r>
            <a:r>
              <a:rPr lang="vi-VN" sz="2800" dirty="0" smtClean="0">
                <a:solidFill>
                  <a:srgbClr val="0000FF"/>
                </a:solidFill>
                <a:latin typeface="Arial" pitchFamily="34" charset="0"/>
                <a:cs typeface="Arial" pitchFamily="34" charset="0"/>
              </a:rPr>
              <a:t>bày tai biến, cách đề </a:t>
            </a:r>
            <a:r>
              <a:rPr lang="vi-VN" sz="2800" dirty="0" smtClean="0">
                <a:solidFill>
                  <a:srgbClr val="0000FF"/>
                </a:solidFill>
                <a:latin typeface="Arial" pitchFamily="34" charset="0"/>
                <a:cs typeface="Arial" pitchFamily="34" charset="0"/>
              </a:rPr>
              <a:t>phòng</a:t>
            </a:r>
            <a:r>
              <a:rPr lang="en-US" sz="2800" dirty="0" smtClean="0">
                <a:solidFill>
                  <a:srgbClr val="0000FF"/>
                </a:solidFill>
                <a:latin typeface="Arial" pitchFamily="34" charset="0"/>
                <a:cs typeface="Arial" pitchFamily="34" charset="0"/>
              </a:rPr>
              <a:t> </a:t>
            </a:r>
            <a:r>
              <a:rPr lang="vi-VN" sz="2800" dirty="0" smtClean="0">
                <a:solidFill>
                  <a:srgbClr val="0000FF"/>
                </a:solidFill>
                <a:latin typeface="Arial" pitchFamily="34" charset="0"/>
                <a:cs typeface="Arial" pitchFamily="34" charset="0"/>
              </a:rPr>
              <a:t>và </a:t>
            </a:r>
            <a:r>
              <a:rPr lang="vi-VN" sz="2800" dirty="0" smtClean="0">
                <a:solidFill>
                  <a:srgbClr val="0000FF"/>
                </a:solidFill>
                <a:latin typeface="Arial" pitchFamily="34" charset="0"/>
                <a:cs typeface="Arial" pitchFamily="34" charset="0"/>
              </a:rPr>
              <a:t>xử trí tai biến có thể gặp phải khi thực hiện </a:t>
            </a:r>
            <a:r>
              <a:rPr lang="vi-VN" sz="2800" dirty="0" smtClean="0">
                <a:solidFill>
                  <a:srgbClr val="0000FF"/>
                </a:solidFill>
                <a:latin typeface="Arial" pitchFamily="34" charset="0"/>
                <a:cs typeface="Arial" pitchFamily="34" charset="0"/>
              </a:rPr>
              <a:t>kỹ </a:t>
            </a:r>
            <a:r>
              <a:rPr lang="vi-VN" sz="2800" dirty="0" smtClean="0">
                <a:solidFill>
                  <a:srgbClr val="0000FF"/>
                </a:solidFill>
                <a:latin typeface="Arial" pitchFamily="34" charset="0"/>
                <a:cs typeface="Arial" pitchFamily="34" charset="0"/>
              </a:rPr>
              <a:t>thuật chườm ấm, chườm lạnh?</a:t>
            </a:r>
            <a:endParaRPr lang="vi-VN" sz="2800" dirty="0">
              <a:solidFill>
                <a:srgbClr val="0000FF"/>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EAF65A9-22AB-466A-842E-C5BF9E56D958}" type="slidenum">
              <a:rPr lang="en-US" smtClean="0"/>
              <a:pPr/>
              <a:t>33</a:t>
            </a:fld>
            <a:endParaRPr lang="en-US"/>
          </a:p>
        </p:txBody>
      </p:sp>
    </p:spTree>
    <p:extLst>
      <p:ext uri="{BB962C8B-B14F-4D97-AF65-F5344CB8AC3E}">
        <p14:creationId xmlns:p14="http://schemas.microsoft.com/office/powerpoint/2010/main" val="217245259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28675"/>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400" b="1" dirty="0" smtClean="0">
                <a:solidFill>
                  <a:schemeClr val="bg1"/>
                </a:solidFill>
                <a:latin typeface="Tahoma" pitchFamily="34" charset="0"/>
                <a:ea typeface="Tahoma" pitchFamily="34" charset="0"/>
                <a:cs typeface="Tahoma" pitchFamily="34" charset="0"/>
              </a:rPr>
              <a:t> 5. TAI </a:t>
            </a:r>
            <a:r>
              <a:rPr lang="en-US" sz="2400" b="1" dirty="0" smtClean="0">
                <a:solidFill>
                  <a:schemeClr val="bg1"/>
                </a:solidFill>
                <a:latin typeface="Tahoma" pitchFamily="34" charset="0"/>
                <a:ea typeface="Tahoma" pitchFamily="34" charset="0"/>
                <a:cs typeface="Tahoma" pitchFamily="34" charset="0"/>
              </a:rPr>
              <a:t>BIẾN, </a:t>
            </a:r>
            <a:r>
              <a:rPr lang="en-US" sz="2400" b="1" dirty="0" smtClean="0">
                <a:solidFill>
                  <a:schemeClr val="bg1"/>
                </a:solidFill>
                <a:latin typeface="Tahoma" pitchFamily="34" charset="0"/>
                <a:ea typeface="Tahoma" pitchFamily="34" charset="0"/>
                <a:cs typeface="Tahoma" pitchFamily="34" charset="0"/>
              </a:rPr>
              <a:t>CÁCH ĐỀ PHÒNG</a:t>
            </a:r>
            <a:br>
              <a:rPr lang="en-US" sz="2400" b="1" dirty="0" smtClean="0">
                <a:solidFill>
                  <a:schemeClr val="bg1"/>
                </a:solidFill>
                <a:latin typeface="Tahoma" pitchFamily="34" charset="0"/>
                <a:ea typeface="Tahoma" pitchFamily="34" charset="0"/>
                <a:cs typeface="Tahoma" pitchFamily="34" charset="0"/>
              </a:rPr>
            </a:br>
            <a:r>
              <a:rPr lang="en-US" sz="2400" b="1" dirty="0" smtClean="0">
                <a:solidFill>
                  <a:schemeClr val="bg1"/>
                </a:solidFill>
                <a:latin typeface="Tahoma" pitchFamily="34" charset="0"/>
                <a:ea typeface="Tahoma" pitchFamily="34" charset="0"/>
                <a:cs typeface="Tahoma" pitchFamily="34" charset="0"/>
              </a:rPr>
              <a:t> VÀ XỬ </a:t>
            </a:r>
            <a:r>
              <a:rPr lang="en-US" sz="2400" b="1" dirty="0" smtClean="0">
                <a:solidFill>
                  <a:schemeClr val="bg1"/>
                </a:solidFill>
                <a:latin typeface="Tahoma" pitchFamily="34" charset="0"/>
                <a:ea typeface="Tahoma" pitchFamily="34" charset="0"/>
                <a:cs typeface="Tahoma" pitchFamily="34" charset="0"/>
              </a:rPr>
              <a:t>TRÍ TRONG CHƯỜM ẤM</a:t>
            </a:r>
            <a:endParaRPr lang="en-US" sz="2400" b="1" dirty="0">
              <a:solidFill>
                <a:schemeClr val="bg1"/>
              </a:solidFill>
              <a:latin typeface="Tahoma" pitchFamily="34" charset="0"/>
              <a:ea typeface="Tahoma" pitchFamily="34" charset="0"/>
              <a:cs typeface="Tahoma"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fld id="{4EAF65A9-22AB-466A-842E-C5BF9E56D958}" type="slidenum">
              <a:rPr lang="en-US" smtClean="0"/>
              <a:pPr/>
              <a:t>34</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413545854"/>
              </p:ext>
            </p:extLst>
          </p:nvPr>
        </p:nvGraphicFramePr>
        <p:xfrm>
          <a:off x="76200" y="987574"/>
          <a:ext cx="8991600" cy="3960440"/>
        </p:xfrm>
        <a:graphic>
          <a:graphicData uri="http://schemas.openxmlformats.org/drawingml/2006/table">
            <a:tbl>
              <a:tblPr firstRow="1" bandRow="1">
                <a:tableStyleId>{5C22544A-7EE6-4342-B048-85BDC9FD1C3A}</a:tableStyleId>
              </a:tblPr>
              <a:tblGrid>
                <a:gridCol w="2119536">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gridCol w="3199656">
                  <a:extLst>
                    <a:ext uri="{9D8B030D-6E8A-4147-A177-3AD203B41FA5}">
                      <a16:colId xmlns:a16="http://schemas.microsoft.com/office/drawing/2014/main" val="20002"/>
                    </a:ext>
                  </a:extLst>
                </a:gridCol>
              </a:tblGrid>
              <a:tr h="680594">
                <a:tc>
                  <a:txBody>
                    <a:bodyPr/>
                    <a:lstStyle/>
                    <a:p>
                      <a:pPr algn="ctr"/>
                      <a:r>
                        <a:rPr lang="en-US" sz="2300" dirty="0" smtClean="0">
                          <a:latin typeface="Arial" pitchFamily="34" charset="0"/>
                          <a:cs typeface="Arial" pitchFamily="34" charset="0"/>
                        </a:rPr>
                        <a:t>TAI</a:t>
                      </a:r>
                      <a:r>
                        <a:rPr lang="en-US" sz="2300" baseline="0" dirty="0" smtClean="0">
                          <a:latin typeface="Arial" pitchFamily="34" charset="0"/>
                          <a:cs typeface="Arial" pitchFamily="34" charset="0"/>
                        </a:rPr>
                        <a:t> BIẾN</a:t>
                      </a:r>
                      <a:endParaRPr lang="en-US" sz="2300" dirty="0">
                        <a:latin typeface="Arial" pitchFamily="34" charset="0"/>
                        <a:cs typeface="Arial" pitchFamily="34" charset="0"/>
                      </a:endParaRPr>
                    </a:p>
                  </a:txBody>
                  <a:tcPr anchor="ctr"/>
                </a:tc>
                <a:tc>
                  <a:txBody>
                    <a:bodyPr/>
                    <a:lstStyle/>
                    <a:p>
                      <a:pPr algn="ctr"/>
                      <a:r>
                        <a:rPr lang="en-US" sz="2300" dirty="0" smtClean="0">
                          <a:latin typeface="Arial" pitchFamily="34" charset="0"/>
                          <a:cs typeface="Arial" pitchFamily="34" charset="0"/>
                        </a:rPr>
                        <a:t>CÁCH</a:t>
                      </a:r>
                      <a:r>
                        <a:rPr lang="en-US" sz="2300" baseline="0" dirty="0" smtClean="0">
                          <a:latin typeface="Arial" pitchFamily="34" charset="0"/>
                          <a:cs typeface="Arial" pitchFamily="34" charset="0"/>
                        </a:rPr>
                        <a:t> ĐỀ PHÒNG</a:t>
                      </a:r>
                      <a:endParaRPr lang="en-US" sz="2300" dirty="0">
                        <a:latin typeface="Arial" pitchFamily="34" charset="0"/>
                        <a:cs typeface="Arial" pitchFamily="34" charset="0"/>
                      </a:endParaRPr>
                    </a:p>
                  </a:txBody>
                  <a:tcPr anchor="ctr"/>
                </a:tc>
                <a:tc>
                  <a:txBody>
                    <a:bodyPr/>
                    <a:lstStyle/>
                    <a:p>
                      <a:pPr algn="ctr"/>
                      <a:r>
                        <a:rPr lang="en-US" sz="2300" dirty="0" smtClean="0">
                          <a:latin typeface="Arial" pitchFamily="34" charset="0"/>
                          <a:cs typeface="Arial" pitchFamily="34" charset="0"/>
                        </a:rPr>
                        <a:t>XỬ</a:t>
                      </a:r>
                      <a:r>
                        <a:rPr lang="en-US" sz="2300" baseline="0" dirty="0" smtClean="0">
                          <a:latin typeface="Arial" pitchFamily="34" charset="0"/>
                          <a:cs typeface="Arial" pitchFamily="34" charset="0"/>
                        </a:rPr>
                        <a:t> TRÍ TAI BIẾN</a:t>
                      </a:r>
                      <a:endParaRPr lang="en-US" sz="2300" dirty="0">
                        <a:latin typeface="Arial" pitchFamily="34" charset="0"/>
                        <a:cs typeface="Arial" pitchFamily="34" charset="0"/>
                      </a:endParaRPr>
                    </a:p>
                  </a:txBody>
                  <a:tcPr anchor="ctr"/>
                </a:tc>
                <a:extLst>
                  <a:ext uri="{0D108BD9-81ED-4DB2-BD59-A6C34878D82A}">
                    <a16:rowId xmlns:a16="http://schemas.microsoft.com/office/drawing/2014/main" val="10000"/>
                  </a:ext>
                </a:extLst>
              </a:tr>
              <a:tr h="3279846">
                <a:tc>
                  <a:txBody>
                    <a:bodyPr/>
                    <a:lstStyle/>
                    <a:p>
                      <a:pPr algn="ctr">
                        <a:lnSpc>
                          <a:spcPct val="125000"/>
                        </a:lnSpc>
                      </a:pPr>
                      <a:r>
                        <a:rPr lang="en-US" sz="2300" b="1" dirty="0" err="1" smtClean="0">
                          <a:solidFill>
                            <a:srgbClr val="0033CC"/>
                          </a:solidFill>
                          <a:latin typeface="Arial" pitchFamily="34" charset="0"/>
                          <a:cs typeface="Arial" pitchFamily="34" charset="0"/>
                        </a:rPr>
                        <a:t>Bỏng</a:t>
                      </a:r>
                      <a:endParaRPr lang="en-US" sz="2300" b="1" dirty="0" smtClean="0">
                        <a:solidFill>
                          <a:srgbClr val="0033CC"/>
                        </a:solidFill>
                        <a:latin typeface="Arial" pitchFamily="34" charset="0"/>
                        <a:cs typeface="Arial" pitchFamily="34" charset="0"/>
                      </a:endParaRPr>
                    </a:p>
                    <a:p>
                      <a:pPr algn="ctr">
                        <a:lnSpc>
                          <a:spcPct val="125000"/>
                        </a:lnSpc>
                      </a:pPr>
                      <a:r>
                        <a:rPr lang="en-US" sz="2300" dirty="0" smtClean="0">
                          <a:solidFill>
                            <a:srgbClr val="0033CC"/>
                          </a:solidFill>
                          <a:latin typeface="Arial" pitchFamily="34" charset="0"/>
                          <a:cs typeface="Arial" pitchFamily="34" charset="0"/>
                        </a:rPr>
                        <a:t>(</a:t>
                      </a:r>
                      <a:r>
                        <a:rPr lang="en-US" sz="2300" dirty="0" err="1" smtClean="0">
                          <a:solidFill>
                            <a:srgbClr val="0033CC"/>
                          </a:solidFill>
                          <a:latin typeface="Arial" pitchFamily="34" charset="0"/>
                          <a:cs typeface="Arial" pitchFamily="34" charset="0"/>
                        </a:rPr>
                        <a:t>Da</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đỏ</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đau</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rát</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vùng</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bỏng</a:t>
                      </a:r>
                      <a:r>
                        <a:rPr lang="en-US" sz="2300" baseline="0" dirty="0" smtClean="0">
                          <a:solidFill>
                            <a:srgbClr val="0033CC"/>
                          </a:solidFill>
                          <a:latin typeface="Arial" pitchFamily="34" charset="0"/>
                          <a:cs typeface="Arial" pitchFamily="34" charset="0"/>
                        </a:rPr>
                        <a:t>)</a:t>
                      </a:r>
                      <a:endParaRPr lang="en-US" sz="2300" dirty="0" smtClean="0">
                        <a:solidFill>
                          <a:srgbClr val="0033CC"/>
                        </a:solidFill>
                        <a:latin typeface="Arial" pitchFamily="34" charset="0"/>
                        <a:cs typeface="Arial" pitchFamily="34" charset="0"/>
                      </a:endParaRPr>
                    </a:p>
                  </a:txBody>
                  <a:tcPr anchor="ctr"/>
                </a:tc>
                <a:tc>
                  <a:txBody>
                    <a:bodyPr/>
                    <a:lstStyle/>
                    <a:p>
                      <a:pPr marL="342900" indent="-342900" algn="just">
                        <a:lnSpc>
                          <a:spcPct val="125000"/>
                        </a:lnSpc>
                        <a:buFont typeface="Wingdings" pitchFamily="2" charset="2"/>
                        <a:buChar char="ü"/>
                      </a:pPr>
                      <a:r>
                        <a:rPr lang="en-US" sz="2300" dirty="0" err="1" smtClean="0">
                          <a:solidFill>
                            <a:srgbClr val="0033CC"/>
                          </a:solidFill>
                          <a:latin typeface="Arial" pitchFamily="34" charset="0"/>
                          <a:cs typeface="Arial" pitchFamily="34" charset="0"/>
                        </a:rPr>
                        <a:t>Kiểm</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tra</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nhiệt</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đô</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nước</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chườm</a:t>
                      </a:r>
                      <a:endParaRPr lang="en-US" sz="2300" baseline="0" dirty="0" smtClean="0">
                        <a:solidFill>
                          <a:srgbClr val="0033CC"/>
                        </a:solidFill>
                        <a:latin typeface="Arial" pitchFamily="34" charset="0"/>
                        <a:cs typeface="Arial" pitchFamily="34" charset="0"/>
                      </a:endParaRPr>
                    </a:p>
                    <a:p>
                      <a:pPr marL="342900" indent="-342900" algn="just">
                        <a:lnSpc>
                          <a:spcPct val="125000"/>
                        </a:lnSpc>
                        <a:buFont typeface="Wingdings" pitchFamily="2" charset="2"/>
                        <a:buChar char="ü"/>
                      </a:pPr>
                      <a:r>
                        <a:rPr lang="en-US" sz="2300" baseline="0" dirty="0" smtClean="0">
                          <a:solidFill>
                            <a:srgbClr val="0033CC"/>
                          </a:solidFill>
                          <a:latin typeface="Arial" pitchFamily="34" charset="0"/>
                          <a:cs typeface="Arial" pitchFamily="34" charset="0"/>
                        </a:rPr>
                        <a:t>Theo </a:t>
                      </a:r>
                      <a:r>
                        <a:rPr lang="en-US" sz="2300" baseline="0" dirty="0" err="1" smtClean="0">
                          <a:solidFill>
                            <a:srgbClr val="0033CC"/>
                          </a:solidFill>
                          <a:latin typeface="Arial" pitchFamily="34" charset="0"/>
                          <a:cs typeface="Arial" pitchFamily="34" charset="0"/>
                        </a:rPr>
                        <a:t>dõi</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vùng</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chườm</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va</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tình</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trạng</a:t>
                      </a:r>
                      <a:r>
                        <a:rPr lang="en-US" sz="2300" baseline="0" dirty="0" smtClean="0">
                          <a:solidFill>
                            <a:srgbClr val="0033CC"/>
                          </a:solidFill>
                          <a:latin typeface="Arial" pitchFamily="34" charset="0"/>
                          <a:cs typeface="Arial" pitchFamily="34" charset="0"/>
                        </a:rPr>
                        <a:t> </a:t>
                      </a:r>
                      <a:r>
                        <a:rPr lang="en-US" sz="2300" baseline="0" dirty="0" smtClean="0">
                          <a:solidFill>
                            <a:srgbClr val="0033CC"/>
                          </a:solidFill>
                          <a:latin typeface="Arial" pitchFamily="34" charset="0"/>
                          <a:cs typeface="Arial" pitchFamily="34" charset="0"/>
                        </a:rPr>
                        <a:t>NB </a:t>
                      </a:r>
                      <a:r>
                        <a:rPr lang="en-US" sz="2300" baseline="0" dirty="0" err="1" smtClean="0">
                          <a:solidFill>
                            <a:srgbClr val="0033CC"/>
                          </a:solidFill>
                          <a:latin typeface="Arial" pitchFamily="34" charset="0"/>
                          <a:cs typeface="Arial" pitchFamily="34" charset="0"/>
                        </a:rPr>
                        <a:t>trong</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suốt</a:t>
                      </a:r>
                      <a:r>
                        <a:rPr lang="en-US" sz="2300" baseline="0" dirty="0" smtClean="0">
                          <a:solidFill>
                            <a:srgbClr val="0033CC"/>
                          </a:solidFill>
                          <a:latin typeface="Arial" pitchFamily="34" charset="0"/>
                          <a:cs typeface="Arial" pitchFamily="34" charset="0"/>
                        </a:rPr>
                        <a:t> quá </a:t>
                      </a:r>
                      <a:r>
                        <a:rPr lang="en-US" sz="2300" baseline="0" dirty="0" err="1" smtClean="0">
                          <a:solidFill>
                            <a:srgbClr val="0033CC"/>
                          </a:solidFill>
                          <a:latin typeface="Arial" pitchFamily="34" charset="0"/>
                          <a:cs typeface="Arial" pitchFamily="34" charset="0"/>
                        </a:rPr>
                        <a:t>trình</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chườm</a:t>
                      </a:r>
                      <a:endParaRPr lang="en-US" sz="2300" dirty="0">
                        <a:solidFill>
                          <a:srgbClr val="0033CC"/>
                        </a:solidFill>
                        <a:latin typeface="Arial" pitchFamily="34" charset="0"/>
                        <a:cs typeface="Arial" pitchFamily="34" charset="0"/>
                      </a:endParaRPr>
                    </a:p>
                  </a:txBody>
                  <a:tcPr/>
                </a:tc>
                <a:tc>
                  <a:txBody>
                    <a:bodyPr/>
                    <a:lstStyle/>
                    <a:p>
                      <a:pPr marL="342900" indent="-342900" algn="just">
                        <a:lnSpc>
                          <a:spcPct val="125000"/>
                        </a:lnSpc>
                        <a:buFont typeface="Wingdings" pitchFamily="2" charset="2"/>
                        <a:buChar char="ü"/>
                      </a:pPr>
                      <a:r>
                        <a:rPr lang="en-US" sz="2300" dirty="0" err="1" smtClean="0">
                          <a:solidFill>
                            <a:srgbClr val="0033CC"/>
                          </a:solidFill>
                          <a:latin typeface="Arial" pitchFamily="34" charset="0"/>
                          <a:cs typeface="Arial" pitchFamily="34" charset="0"/>
                        </a:rPr>
                        <a:t>Làm</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mát</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vết</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bỏng</a:t>
                      </a:r>
                      <a:endParaRPr lang="en-US" sz="2300" baseline="0" dirty="0" smtClean="0">
                        <a:solidFill>
                          <a:srgbClr val="0033CC"/>
                        </a:solidFill>
                        <a:latin typeface="Arial" pitchFamily="34" charset="0"/>
                        <a:cs typeface="Arial" pitchFamily="34" charset="0"/>
                      </a:endParaRPr>
                    </a:p>
                    <a:p>
                      <a:pPr marL="342900" indent="-342900" algn="just">
                        <a:lnSpc>
                          <a:spcPct val="125000"/>
                        </a:lnSpc>
                        <a:buFont typeface="Wingdings" pitchFamily="2" charset="2"/>
                        <a:buChar char="ü"/>
                      </a:pPr>
                      <a:r>
                        <a:rPr lang="en-US" sz="2300" baseline="0" dirty="0" err="1" smtClean="0">
                          <a:solidFill>
                            <a:srgbClr val="0033CC"/>
                          </a:solidFill>
                          <a:latin typeface="Arial" pitchFamily="34" charset="0"/>
                          <a:cs typeface="Arial" pitchFamily="34" charset="0"/>
                        </a:rPr>
                        <a:t>Bảo</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vệ</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vết</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bỏng</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tránh</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nhiễm</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khuẩn</a:t>
                      </a:r>
                      <a:r>
                        <a:rPr lang="en-US" sz="2300" baseline="0" dirty="0" smtClean="0">
                          <a:solidFill>
                            <a:srgbClr val="0033CC"/>
                          </a:solidFill>
                          <a:latin typeface="Arial" pitchFamily="34" charset="0"/>
                          <a:cs typeface="Arial" pitchFamily="34" charset="0"/>
                        </a:rPr>
                        <a:t>.</a:t>
                      </a:r>
                      <a:endParaRPr lang="en-US" sz="2300" baseline="0" dirty="0" smtClean="0">
                        <a:solidFill>
                          <a:srgbClr val="0033CC"/>
                        </a:solidFill>
                        <a:latin typeface="Arial" pitchFamily="34" charset="0"/>
                        <a:cs typeface="Arial" pitchFamily="34" charset="0"/>
                      </a:endParaRPr>
                    </a:p>
                    <a:p>
                      <a:pPr marL="342900" indent="-342900" algn="just">
                        <a:lnSpc>
                          <a:spcPct val="125000"/>
                        </a:lnSpc>
                        <a:buFont typeface="Wingdings" pitchFamily="2" charset="2"/>
                        <a:buChar char="ü"/>
                      </a:pPr>
                      <a:r>
                        <a:rPr lang="en-US" sz="2300" baseline="0" dirty="0" err="1" smtClean="0">
                          <a:solidFill>
                            <a:srgbClr val="0033CC"/>
                          </a:solidFill>
                          <a:latin typeface="Arial" pitchFamily="34" charset="0"/>
                          <a:cs typeface="Arial" pitchFamily="34" charset="0"/>
                        </a:rPr>
                        <a:t>Báo</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bác</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sĩ</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phối</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hợp</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xử</a:t>
                      </a:r>
                      <a:r>
                        <a:rPr lang="en-US" sz="2300" baseline="0" dirty="0" smtClean="0">
                          <a:solidFill>
                            <a:srgbClr val="0033CC"/>
                          </a:solidFill>
                          <a:latin typeface="Arial" pitchFamily="34" charset="0"/>
                          <a:cs typeface="Arial" pitchFamily="34" charset="0"/>
                        </a:rPr>
                        <a:t> </a:t>
                      </a:r>
                      <a:r>
                        <a:rPr lang="en-US" sz="2300" baseline="0" dirty="0" err="1" smtClean="0">
                          <a:solidFill>
                            <a:srgbClr val="0033CC"/>
                          </a:solidFill>
                          <a:latin typeface="Arial" pitchFamily="34" charset="0"/>
                          <a:cs typeface="Arial" pitchFamily="34" charset="0"/>
                        </a:rPr>
                        <a:t>trí</a:t>
                      </a:r>
                      <a:endParaRPr lang="en-US" sz="2300" baseline="0" dirty="0" smtClean="0">
                        <a:solidFill>
                          <a:srgbClr val="0033CC"/>
                        </a:solidFill>
                        <a:latin typeface="Arial" pitchFamily="34" charset="0"/>
                        <a:cs typeface="Arial"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724525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28675"/>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400" b="1" dirty="0" smtClean="0">
                <a:solidFill>
                  <a:schemeClr val="bg1"/>
                </a:solidFill>
                <a:latin typeface="Tahoma" pitchFamily="34" charset="0"/>
                <a:ea typeface="Tahoma" pitchFamily="34" charset="0"/>
                <a:cs typeface="Tahoma" pitchFamily="34" charset="0"/>
              </a:rPr>
              <a:t> 5. TAI </a:t>
            </a:r>
            <a:r>
              <a:rPr lang="en-US" sz="2400" b="1" dirty="0" smtClean="0">
                <a:solidFill>
                  <a:schemeClr val="bg1"/>
                </a:solidFill>
                <a:latin typeface="Tahoma" pitchFamily="34" charset="0"/>
                <a:ea typeface="Tahoma" pitchFamily="34" charset="0"/>
                <a:cs typeface="Tahoma" pitchFamily="34" charset="0"/>
              </a:rPr>
              <a:t>BIẾN, </a:t>
            </a:r>
            <a:r>
              <a:rPr lang="en-US" sz="2400" b="1" dirty="0" smtClean="0">
                <a:solidFill>
                  <a:schemeClr val="bg1"/>
                </a:solidFill>
                <a:latin typeface="Tahoma" pitchFamily="34" charset="0"/>
                <a:ea typeface="Tahoma" pitchFamily="34" charset="0"/>
                <a:cs typeface="Tahoma" pitchFamily="34" charset="0"/>
              </a:rPr>
              <a:t>CÁCH ĐỀ PHÒNG</a:t>
            </a:r>
            <a:br>
              <a:rPr lang="en-US" sz="2400" b="1" dirty="0" smtClean="0">
                <a:solidFill>
                  <a:schemeClr val="bg1"/>
                </a:solidFill>
                <a:latin typeface="Tahoma" pitchFamily="34" charset="0"/>
                <a:ea typeface="Tahoma" pitchFamily="34" charset="0"/>
                <a:cs typeface="Tahoma" pitchFamily="34" charset="0"/>
              </a:rPr>
            </a:br>
            <a:r>
              <a:rPr lang="en-US" sz="2400" b="1" dirty="0" smtClean="0">
                <a:solidFill>
                  <a:schemeClr val="bg1"/>
                </a:solidFill>
                <a:latin typeface="Tahoma" pitchFamily="34" charset="0"/>
                <a:ea typeface="Tahoma" pitchFamily="34" charset="0"/>
                <a:cs typeface="Tahoma" pitchFamily="34" charset="0"/>
              </a:rPr>
              <a:t> VÀ XỬ </a:t>
            </a:r>
            <a:r>
              <a:rPr lang="en-US" sz="2400" b="1" dirty="0" smtClean="0">
                <a:solidFill>
                  <a:schemeClr val="bg1"/>
                </a:solidFill>
                <a:latin typeface="Tahoma" pitchFamily="34" charset="0"/>
                <a:ea typeface="Tahoma" pitchFamily="34" charset="0"/>
                <a:cs typeface="Tahoma" pitchFamily="34" charset="0"/>
              </a:rPr>
              <a:t>TRÍ TRONG CHƯỜM LẠNH</a:t>
            </a:r>
            <a:endParaRPr lang="en-US" sz="2400" b="1" dirty="0">
              <a:solidFill>
                <a:schemeClr val="bg1"/>
              </a:solidFill>
              <a:latin typeface="Tahoma" pitchFamily="34" charset="0"/>
              <a:ea typeface="Tahoma" pitchFamily="34" charset="0"/>
              <a:cs typeface="Tahoma"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fld id="{4EAF65A9-22AB-466A-842E-C5BF9E56D958}" type="slidenum">
              <a:rPr lang="en-US" smtClean="0"/>
              <a:pPr/>
              <a:t>35</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859224047"/>
              </p:ext>
            </p:extLst>
          </p:nvPr>
        </p:nvGraphicFramePr>
        <p:xfrm>
          <a:off x="76200" y="926486"/>
          <a:ext cx="8991600" cy="4237552"/>
        </p:xfrm>
        <a:graphic>
          <a:graphicData uri="http://schemas.openxmlformats.org/drawingml/2006/table">
            <a:tbl>
              <a:tblPr firstRow="1" bandRow="1">
                <a:tableStyleId>{5C22544A-7EE6-4342-B048-85BDC9FD1C3A}</a:tableStyleId>
              </a:tblPr>
              <a:tblGrid>
                <a:gridCol w="2599122">
                  <a:extLst>
                    <a:ext uri="{9D8B030D-6E8A-4147-A177-3AD203B41FA5}">
                      <a16:colId xmlns:a16="http://schemas.microsoft.com/office/drawing/2014/main" val="20000"/>
                    </a:ext>
                  </a:extLst>
                </a:gridCol>
                <a:gridCol w="3723110">
                  <a:extLst>
                    <a:ext uri="{9D8B030D-6E8A-4147-A177-3AD203B41FA5}">
                      <a16:colId xmlns:a16="http://schemas.microsoft.com/office/drawing/2014/main" val="20001"/>
                    </a:ext>
                  </a:extLst>
                </a:gridCol>
                <a:gridCol w="2669368">
                  <a:extLst>
                    <a:ext uri="{9D8B030D-6E8A-4147-A177-3AD203B41FA5}">
                      <a16:colId xmlns:a16="http://schemas.microsoft.com/office/drawing/2014/main" val="20002"/>
                    </a:ext>
                  </a:extLst>
                </a:gridCol>
              </a:tblGrid>
              <a:tr h="545880">
                <a:tc>
                  <a:txBody>
                    <a:bodyPr/>
                    <a:lstStyle/>
                    <a:p>
                      <a:pPr algn="ctr">
                        <a:lnSpc>
                          <a:spcPct val="125000"/>
                        </a:lnSpc>
                      </a:pPr>
                      <a:r>
                        <a:rPr lang="en-US" sz="2400" dirty="0" smtClean="0">
                          <a:latin typeface="Arial" pitchFamily="34" charset="0"/>
                          <a:cs typeface="Arial" pitchFamily="34" charset="0"/>
                        </a:rPr>
                        <a:t>TAI</a:t>
                      </a:r>
                      <a:r>
                        <a:rPr lang="en-US" sz="2400" baseline="0" dirty="0" smtClean="0">
                          <a:latin typeface="Arial" pitchFamily="34" charset="0"/>
                          <a:cs typeface="Arial" pitchFamily="34" charset="0"/>
                        </a:rPr>
                        <a:t> BIẾN</a:t>
                      </a:r>
                      <a:endParaRPr lang="en-US" sz="2400" dirty="0">
                        <a:latin typeface="Arial" pitchFamily="34" charset="0"/>
                        <a:cs typeface="Arial" pitchFamily="34" charset="0"/>
                      </a:endParaRPr>
                    </a:p>
                  </a:txBody>
                  <a:tcPr anchor="ctr"/>
                </a:tc>
                <a:tc>
                  <a:txBody>
                    <a:bodyPr/>
                    <a:lstStyle/>
                    <a:p>
                      <a:pPr algn="ctr">
                        <a:lnSpc>
                          <a:spcPct val="125000"/>
                        </a:lnSpc>
                      </a:pPr>
                      <a:r>
                        <a:rPr lang="en-US" sz="2400" baseline="0" dirty="0" smtClean="0">
                          <a:latin typeface="Arial" pitchFamily="34" charset="0"/>
                          <a:cs typeface="Arial" pitchFamily="34" charset="0"/>
                        </a:rPr>
                        <a:t>ĐỀ PHÒNG</a:t>
                      </a:r>
                      <a:endParaRPr lang="en-US" sz="2400" dirty="0">
                        <a:latin typeface="Arial" pitchFamily="34" charset="0"/>
                        <a:cs typeface="Arial" pitchFamily="34" charset="0"/>
                      </a:endParaRPr>
                    </a:p>
                  </a:txBody>
                  <a:tcPr anchor="ctr"/>
                </a:tc>
                <a:tc>
                  <a:txBody>
                    <a:bodyPr/>
                    <a:lstStyle/>
                    <a:p>
                      <a:pPr algn="ctr">
                        <a:lnSpc>
                          <a:spcPct val="125000"/>
                        </a:lnSpc>
                      </a:pPr>
                      <a:r>
                        <a:rPr lang="en-US" sz="2400" dirty="0" smtClean="0">
                          <a:latin typeface="Arial" pitchFamily="34" charset="0"/>
                          <a:cs typeface="Arial" pitchFamily="34" charset="0"/>
                        </a:rPr>
                        <a:t>XỬ</a:t>
                      </a:r>
                      <a:r>
                        <a:rPr lang="en-US" sz="2400" baseline="0" dirty="0" smtClean="0">
                          <a:latin typeface="Arial" pitchFamily="34" charset="0"/>
                          <a:cs typeface="Arial" pitchFamily="34" charset="0"/>
                        </a:rPr>
                        <a:t> TRÍ</a:t>
                      </a:r>
                      <a:endParaRPr lang="en-US" sz="2400" dirty="0">
                        <a:latin typeface="Arial" pitchFamily="34" charset="0"/>
                        <a:cs typeface="Arial" pitchFamily="34" charset="0"/>
                      </a:endParaRPr>
                    </a:p>
                  </a:txBody>
                  <a:tcPr anchor="ctr"/>
                </a:tc>
                <a:extLst>
                  <a:ext uri="{0D108BD9-81ED-4DB2-BD59-A6C34878D82A}">
                    <a16:rowId xmlns:a16="http://schemas.microsoft.com/office/drawing/2014/main" val="10000"/>
                  </a:ext>
                </a:extLst>
              </a:tr>
              <a:tr h="2168537">
                <a:tc>
                  <a:txBody>
                    <a:bodyPr/>
                    <a:lstStyle/>
                    <a:p>
                      <a:pPr algn="ctr">
                        <a:lnSpc>
                          <a:spcPct val="125000"/>
                        </a:lnSpc>
                      </a:pPr>
                      <a:r>
                        <a:rPr lang="en-US" sz="2400" b="1" dirty="0" err="1" smtClean="0">
                          <a:solidFill>
                            <a:srgbClr val="0033CC"/>
                          </a:solidFill>
                          <a:latin typeface="Arial" pitchFamily="34" charset="0"/>
                          <a:cs typeface="Arial" pitchFamily="34" charset="0"/>
                        </a:rPr>
                        <a:t>Bỏng</a:t>
                      </a:r>
                      <a:r>
                        <a:rPr lang="en-US" sz="2400" b="1" dirty="0" smtClean="0">
                          <a:solidFill>
                            <a:srgbClr val="0033CC"/>
                          </a:solidFill>
                          <a:latin typeface="Arial" pitchFamily="34" charset="0"/>
                          <a:cs typeface="Arial" pitchFamily="34" charset="0"/>
                        </a:rPr>
                        <a:t> </a:t>
                      </a:r>
                      <a:r>
                        <a:rPr lang="en-US" sz="2400" b="1" dirty="0" err="1" smtClean="0">
                          <a:solidFill>
                            <a:srgbClr val="0033CC"/>
                          </a:solidFill>
                          <a:latin typeface="Arial" pitchFamily="34" charset="0"/>
                          <a:cs typeface="Arial" pitchFamily="34" charset="0"/>
                        </a:rPr>
                        <a:t>lạnh</a:t>
                      </a:r>
                      <a:endParaRPr lang="en-US" sz="2400" b="1" dirty="0" smtClean="0">
                        <a:solidFill>
                          <a:srgbClr val="0033CC"/>
                        </a:solidFill>
                        <a:latin typeface="Arial" pitchFamily="34" charset="0"/>
                        <a:cs typeface="Arial" pitchFamily="34" charset="0"/>
                      </a:endParaRPr>
                    </a:p>
                    <a:p>
                      <a:pPr algn="ctr">
                        <a:lnSpc>
                          <a:spcPct val="125000"/>
                        </a:lnSpc>
                      </a:pPr>
                      <a:r>
                        <a:rPr lang="en-US" sz="2400" dirty="0" smtClean="0">
                          <a:solidFill>
                            <a:srgbClr val="0033CC"/>
                          </a:solidFill>
                          <a:latin typeface="Arial" pitchFamily="34" charset="0"/>
                          <a:cs typeface="Arial" pitchFamily="34" charset="0"/>
                        </a:rPr>
                        <a:t>(</a:t>
                      </a:r>
                      <a:r>
                        <a:rPr lang="en-US" sz="2400" dirty="0" err="1" smtClean="0">
                          <a:solidFill>
                            <a:srgbClr val="0033CC"/>
                          </a:solidFill>
                          <a:latin typeface="Arial" pitchFamily="34" charset="0"/>
                          <a:cs typeface="Arial" pitchFamily="34" charset="0"/>
                        </a:rPr>
                        <a:t>Da</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nhợt</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đau</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rát</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tê</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bì</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vùng</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bỏng</a:t>
                      </a:r>
                      <a:r>
                        <a:rPr lang="en-US" sz="2400" baseline="0" dirty="0" smtClean="0">
                          <a:solidFill>
                            <a:srgbClr val="0033CC"/>
                          </a:solidFill>
                          <a:latin typeface="Arial" pitchFamily="34" charset="0"/>
                          <a:cs typeface="Arial" pitchFamily="34" charset="0"/>
                        </a:rPr>
                        <a:t>)</a:t>
                      </a:r>
                      <a:endParaRPr lang="en-US" sz="2400" dirty="0" smtClean="0">
                        <a:solidFill>
                          <a:srgbClr val="0033CC"/>
                        </a:solidFill>
                        <a:latin typeface="Arial" pitchFamily="34" charset="0"/>
                        <a:cs typeface="Arial" pitchFamily="34" charset="0"/>
                      </a:endParaRPr>
                    </a:p>
                  </a:txBody>
                  <a:tcPr anchor="ctr"/>
                </a:tc>
                <a:tc>
                  <a:txBody>
                    <a:bodyPr/>
                    <a:lstStyle/>
                    <a:p>
                      <a:pPr marL="342900" marR="0" indent="-342900" algn="just" defTabSz="914400" rtl="0" eaLnBrk="1" fontAlgn="auto" latinLnBrk="0" hangingPunct="1">
                        <a:lnSpc>
                          <a:spcPct val="125000"/>
                        </a:lnSpc>
                        <a:spcBef>
                          <a:spcPts val="0"/>
                        </a:spcBef>
                        <a:spcAft>
                          <a:spcPts val="0"/>
                        </a:spcAft>
                        <a:buClrTx/>
                        <a:buSzTx/>
                        <a:buFont typeface="Wingdings" pitchFamily="2" charset="2"/>
                        <a:buChar char="ü"/>
                        <a:tabLst/>
                        <a:defRPr/>
                      </a:pPr>
                      <a:r>
                        <a:rPr lang="en-US" sz="2400" dirty="0" err="1" smtClean="0">
                          <a:solidFill>
                            <a:srgbClr val="0033CC"/>
                          </a:solidFill>
                          <a:latin typeface="Arial" pitchFamily="34" charset="0"/>
                          <a:cs typeface="Arial" pitchFamily="34" charset="0"/>
                        </a:rPr>
                        <a:t>Không</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chườm</a:t>
                      </a:r>
                      <a:r>
                        <a:rPr lang="en-US" sz="2400" baseline="0" dirty="0" smtClean="0">
                          <a:solidFill>
                            <a:srgbClr val="0033CC"/>
                          </a:solidFill>
                          <a:latin typeface="Arial" pitchFamily="34" charset="0"/>
                          <a:cs typeface="Arial" pitchFamily="34" charset="0"/>
                        </a:rPr>
                        <a:t> quá </a:t>
                      </a:r>
                      <a:r>
                        <a:rPr lang="en-US" sz="2400" baseline="0" dirty="0" err="1" smtClean="0">
                          <a:solidFill>
                            <a:srgbClr val="0033CC"/>
                          </a:solidFill>
                          <a:latin typeface="Arial" pitchFamily="34" charset="0"/>
                          <a:cs typeface="Arial" pitchFamily="34" charset="0"/>
                        </a:rPr>
                        <a:t>lâu</a:t>
                      </a:r>
                      <a:r>
                        <a:rPr lang="en-US" sz="2400" baseline="0" dirty="0" smtClean="0">
                          <a:solidFill>
                            <a:srgbClr val="0033CC"/>
                          </a:solidFill>
                          <a:latin typeface="Arial" pitchFamily="34" charset="0"/>
                          <a:cs typeface="Arial" pitchFamily="34" charset="0"/>
                        </a:rPr>
                        <a:t>.</a:t>
                      </a:r>
                      <a:endParaRPr lang="en-US" sz="2400" dirty="0" smtClean="0">
                        <a:solidFill>
                          <a:srgbClr val="0033CC"/>
                        </a:solidFill>
                        <a:latin typeface="Arial" pitchFamily="34" charset="0"/>
                        <a:cs typeface="Arial" pitchFamily="34" charset="0"/>
                      </a:endParaRPr>
                    </a:p>
                    <a:p>
                      <a:pPr marL="342900" indent="-342900" algn="just">
                        <a:lnSpc>
                          <a:spcPct val="125000"/>
                        </a:lnSpc>
                        <a:buFont typeface="Wingdings" pitchFamily="2" charset="2"/>
                        <a:buChar char="ü"/>
                      </a:pPr>
                      <a:r>
                        <a:rPr lang="en-US" sz="2400" dirty="0" err="1" smtClean="0">
                          <a:solidFill>
                            <a:srgbClr val="0033CC"/>
                          </a:solidFill>
                          <a:latin typeface="Arial" pitchFamily="34" charset="0"/>
                          <a:cs typeface="Arial" pitchFamily="34" charset="0"/>
                        </a:rPr>
                        <a:t>Kiểm</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tra</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và</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theo</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dõi</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vùng</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chườm</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trong</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quá</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trình</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chườm</a:t>
                      </a:r>
                      <a:endParaRPr lang="en-US" sz="2400" dirty="0">
                        <a:solidFill>
                          <a:srgbClr val="0033CC"/>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25000"/>
                        </a:lnSpc>
                        <a:spcBef>
                          <a:spcPts val="0"/>
                        </a:spcBef>
                        <a:spcAft>
                          <a:spcPts val="0"/>
                        </a:spcAft>
                        <a:buClrTx/>
                        <a:buSzTx/>
                        <a:buFontTx/>
                        <a:buNone/>
                        <a:tabLst/>
                        <a:defRPr/>
                      </a:pPr>
                      <a:r>
                        <a:rPr lang="en-US" sz="2400" dirty="0" err="1" smtClean="0">
                          <a:solidFill>
                            <a:srgbClr val="0033CC"/>
                          </a:solidFill>
                          <a:latin typeface="Arial" pitchFamily="34" charset="0"/>
                          <a:cs typeface="Arial" pitchFamily="34" charset="0"/>
                        </a:rPr>
                        <a:t>Làm</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ấm</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vùng</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da</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bị</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bỏng</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bằng</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nước</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ấm</a:t>
                      </a:r>
                      <a:endParaRPr lang="en-US" sz="2400" dirty="0" smtClean="0">
                        <a:solidFill>
                          <a:srgbClr val="0033CC"/>
                        </a:solidFill>
                        <a:latin typeface="Arial" pitchFamily="34" charset="0"/>
                        <a:cs typeface="Arial" pitchFamily="34" charset="0"/>
                      </a:endParaRPr>
                    </a:p>
                  </a:txBody>
                  <a:tcPr/>
                </a:tc>
                <a:extLst>
                  <a:ext uri="{0D108BD9-81ED-4DB2-BD59-A6C34878D82A}">
                    <a16:rowId xmlns:a16="http://schemas.microsoft.com/office/drawing/2014/main" val="10001"/>
                  </a:ext>
                </a:extLst>
              </a:tr>
              <a:tr h="1520375">
                <a:tc>
                  <a:txBody>
                    <a:bodyPr/>
                    <a:lstStyle/>
                    <a:p>
                      <a:pPr algn="ctr">
                        <a:lnSpc>
                          <a:spcPct val="125000"/>
                        </a:lnSpc>
                      </a:pPr>
                      <a:r>
                        <a:rPr lang="en-US" sz="2400" b="1" dirty="0" smtClean="0">
                          <a:solidFill>
                            <a:srgbClr val="0033CC"/>
                          </a:solidFill>
                          <a:latin typeface="Arial" pitchFamily="34" charset="0"/>
                          <a:cs typeface="Arial" pitchFamily="34" charset="0"/>
                        </a:rPr>
                        <a:t>Hạ</a:t>
                      </a:r>
                      <a:r>
                        <a:rPr lang="en-US" sz="2400" b="1" baseline="0" dirty="0" smtClean="0">
                          <a:solidFill>
                            <a:srgbClr val="0033CC"/>
                          </a:solidFill>
                          <a:latin typeface="Arial" pitchFamily="34" charset="0"/>
                          <a:cs typeface="Arial" pitchFamily="34" charset="0"/>
                        </a:rPr>
                        <a:t> </a:t>
                      </a:r>
                      <a:r>
                        <a:rPr lang="en-US" sz="2400" b="1" baseline="0" dirty="0" err="1" smtClean="0">
                          <a:solidFill>
                            <a:srgbClr val="0033CC"/>
                          </a:solidFill>
                          <a:latin typeface="Arial" pitchFamily="34" charset="0"/>
                          <a:cs typeface="Arial" pitchFamily="34" charset="0"/>
                        </a:rPr>
                        <a:t>thân</a:t>
                      </a:r>
                      <a:r>
                        <a:rPr lang="en-US" sz="2400" b="1" baseline="0" dirty="0" smtClean="0">
                          <a:solidFill>
                            <a:srgbClr val="0033CC"/>
                          </a:solidFill>
                          <a:latin typeface="Arial" pitchFamily="34" charset="0"/>
                          <a:cs typeface="Arial" pitchFamily="34" charset="0"/>
                        </a:rPr>
                        <a:t> </a:t>
                      </a:r>
                      <a:r>
                        <a:rPr lang="en-US" sz="2400" b="1" baseline="0" dirty="0" err="1" smtClean="0">
                          <a:solidFill>
                            <a:srgbClr val="0033CC"/>
                          </a:solidFill>
                          <a:latin typeface="Arial" pitchFamily="34" charset="0"/>
                          <a:cs typeface="Arial" pitchFamily="34" charset="0"/>
                        </a:rPr>
                        <a:t>nhiệt</a:t>
                      </a:r>
                      <a:r>
                        <a:rPr lang="en-US" sz="2400" b="1" baseline="0" dirty="0" smtClean="0">
                          <a:solidFill>
                            <a:srgbClr val="0033CC"/>
                          </a:solidFill>
                          <a:latin typeface="Arial" pitchFamily="34" charset="0"/>
                          <a:cs typeface="Arial" pitchFamily="34" charset="0"/>
                        </a:rPr>
                        <a:t>, </a:t>
                      </a:r>
                      <a:r>
                        <a:rPr lang="en-US" sz="2400" b="1" baseline="0" dirty="0" err="1" smtClean="0">
                          <a:solidFill>
                            <a:srgbClr val="0033CC"/>
                          </a:solidFill>
                          <a:latin typeface="Arial" pitchFamily="34" charset="0"/>
                          <a:cs typeface="Arial" pitchFamily="34" charset="0"/>
                        </a:rPr>
                        <a:t>cảm</a:t>
                      </a:r>
                      <a:r>
                        <a:rPr lang="en-US" sz="2400" b="1" baseline="0" dirty="0" smtClean="0">
                          <a:solidFill>
                            <a:srgbClr val="0033CC"/>
                          </a:solidFill>
                          <a:latin typeface="Arial" pitchFamily="34" charset="0"/>
                          <a:cs typeface="Arial" pitchFamily="34" charset="0"/>
                        </a:rPr>
                        <a:t> </a:t>
                      </a:r>
                      <a:r>
                        <a:rPr lang="en-US" sz="2400" b="1" baseline="0" dirty="0" err="1" smtClean="0">
                          <a:solidFill>
                            <a:srgbClr val="0033CC"/>
                          </a:solidFill>
                          <a:latin typeface="Arial" pitchFamily="34" charset="0"/>
                          <a:cs typeface="Arial" pitchFamily="34" charset="0"/>
                        </a:rPr>
                        <a:t>lạnh</a:t>
                      </a:r>
                      <a:r>
                        <a:rPr lang="en-US" sz="2400" b="1" baseline="0" dirty="0" smtClean="0">
                          <a:solidFill>
                            <a:srgbClr val="0033CC"/>
                          </a:solidFill>
                          <a:latin typeface="Arial" pitchFamily="34" charset="0"/>
                          <a:cs typeface="Arial" pitchFamily="34" charset="0"/>
                        </a:rPr>
                        <a:t> </a:t>
                      </a:r>
                    </a:p>
                  </a:txBody>
                  <a:tcPr/>
                </a:tc>
                <a:tc>
                  <a:txBody>
                    <a:bodyPr/>
                    <a:lstStyle/>
                    <a:p>
                      <a:pPr>
                        <a:lnSpc>
                          <a:spcPct val="125000"/>
                        </a:lnSpc>
                      </a:pPr>
                      <a:r>
                        <a:rPr lang="en-US" sz="2400" dirty="0" err="1" smtClean="0">
                          <a:solidFill>
                            <a:srgbClr val="0033CC"/>
                          </a:solidFill>
                          <a:latin typeface="Arial" pitchFamily="34" charset="0"/>
                          <a:cs typeface="Arial" pitchFamily="34" charset="0"/>
                        </a:rPr>
                        <a:t>Không</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chườm</a:t>
                      </a:r>
                      <a:r>
                        <a:rPr lang="en-US" sz="2400" baseline="0" dirty="0" smtClean="0">
                          <a:solidFill>
                            <a:srgbClr val="0033CC"/>
                          </a:solidFill>
                          <a:latin typeface="Arial" pitchFamily="34" charset="0"/>
                          <a:cs typeface="Arial" pitchFamily="34" charset="0"/>
                        </a:rPr>
                        <a:t> quá </a:t>
                      </a:r>
                      <a:r>
                        <a:rPr lang="en-US" sz="2400" baseline="0" dirty="0" err="1" smtClean="0">
                          <a:solidFill>
                            <a:srgbClr val="0033CC"/>
                          </a:solidFill>
                          <a:latin typeface="Arial" pitchFamily="34" charset="0"/>
                          <a:cs typeface="Arial" pitchFamily="34" charset="0"/>
                        </a:rPr>
                        <a:t>lâu</a:t>
                      </a:r>
                      <a:r>
                        <a:rPr lang="en-US" sz="2400" baseline="0" dirty="0" smtClean="0">
                          <a:solidFill>
                            <a:srgbClr val="0033CC"/>
                          </a:solidFill>
                          <a:latin typeface="Arial" pitchFamily="34" charset="0"/>
                          <a:cs typeface="Arial" pitchFamily="34" charset="0"/>
                        </a:rPr>
                        <a:t>.</a:t>
                      </a:r>
                    </a:p>
                    <a:p>
                      <a:pPr>
                        <a:lnSpc>
                          <a:spcPct val="125000"/>
                        </a:lnSpc>
                      </a:pPr>
                      <a:r>
                        <a:rPr lang="en-US" sz="2400" baseline="0" dirty="0" err="1" smtClean="0">
                          <a:solidFill>
                            <a:srgbClr val="0033CC"/>
                          </a:solidFill>
                          <a:latin typeface="Arial" pitchFamily="34" charset="0"/>
                          <a:cs typeface="Arial" pitchFamily="34" charset="0"/>
                        </a:rPr>
                        <a:t>Không</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áp</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dụng</a:t>
                      </a:r>
                      <a:r>
                        <a:rPr lang="en-US" sz="2400" baseline="0" dirty="0" smtClean="0">
                          <a:solidFill>
                            <a:srgbClr val="0033CC"/>
                          </a:solidFill>
                          <a:latin typeface="Arial" pitchFamily="34" charset="0"/>
                          <a:cs typeface="Arial" pitchFamily="34" charset="0"/>
                        </a:rPr>
                        <a:t>  NB </a:t>
                      </a:r>
                      <a:r>
                        <a:rPr lang="en-US" sz="2400" baseline="0" dirty="0" err="1" smtClean="0">
                          <a:solidFill>
                            <a:srgbClr val="0033CC"/>
                          </a:solidFill>
                          <a:latin typeface="Arial" pitchFamily="34" charset="0"/>
                          <a:cs typeface="Arial" pitchFamily="34" charset="0"/>
                        </a:rPr>
                        <a:t>đang</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hạ</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thân</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nhiệt</a:t>
                      </a:r>
                      <a:endParaRPr lang="en-US" sz="2400" dirty="0">
                        <a:solidFill>
                          <a:srgbClr val="0033CC"/>
                        </a:solidFill>
                        <a:latin typeface="Arial" pitchFamily="34" charset="0"/>
                        <a:cs typeface="Arial" pitchFamily="34" charset="0"/>
                      </a:endParaRPr>
                    </a:p>
                  </a:txBody>
                  <a:tcPr/>
                </a:tc>
                <a:tc>
                  <a:txBody>
                    <a:bodyPr/>
                    <a:lstStyle/>
                    <a:p>
                      <a:pPr>
                        <a:lnSpc>
                          <a:spcPct val="125000"/>
                        </a:lnSpc>
                      </a:pPr>
                      <a:r>
                        <a:rPr lang="en-US" sz="2400" dirty="0" smtClean="0">
                          <a:solidFill>
                            <a:srgbClr val="0033CC"/>
                          </a:solidFill>
                          <a:latin typeface="Arial" pitchFamily="34" charset="0"/>
                          <a:cs typeface="Arial" pitchFamily="34" charset="0"/>
                        </a:rPr>
                        <a:t>Ủ</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ấm</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cho</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người</a:t>
                      </a:r>
                      <a:r>
                        <a:rPr lang="en-US" sz="2400" baseline="0" dirty="0" smtClean="0">
                          <a:solidFill>
                            <a:srgbClr val="0033CC"/>
                          </a:solidFill>
                          <a:latin typeface="Arial" pitchFamily="34" charset="0"/>
                          <a:cs typeface="Arial" pitchFamily="34" charset="0"/>
                        </a:rPr>
                        <a:t> </a:t>
                      </a:r>
                      <a:r>
                        <a:rPr lang="en-US" sz="2400" baseline="0" dirty="0" err="1" smtClean="0">
                          <a:solidFill>
                            <a:srgbClr val="0033CC"/>
                          </a:solidFill>
                          <a:latin typeface="Arial" pitchFamily="34" charset="0"/>
                          <a:cs typeface="Arial" pitchFamily="34" charset="0"/>
                        </a:rPr>
                        <a:t>bệnh</a:t>
                      </a:r>
                      <a:endParaRPr lang="en-US" sz="2400" dirty="0">
                        <a:solidFill>
                          <a:srgbClr val="0033CC"/>
                        </a:solidFill>
                        <a:latin typeface="Arial" pitchFamily="34" charset="0"/>
                        <a:cs typeface="Arial" pitchFamily="34"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724525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28675"/>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400" b="1" dirty="0" smtClean="0">
                <a:solidFill>
                  <a:schemeClr val="bg1"/>
                </a:solidFill>
                <a:latin typeface="Tahoma" pitchFamily="34" charset="0"/>
                <a:ea typeface="Tahoma" pitchFamily="34" charset="0"/>
                <a:cs typeface="Tahoma" pitchFamily="34" charset="0"/>
              </a:rPr>
              <a:t> 5. TAI BIẾN, CÁCH ĐỀ PHÒNG VÀ XỬ TRÍ</a:t>
            </a:r>
            <a:endParaRPr lang="en-US" sz="2400" b="1" dirty="0">
              <a:solidFill>
                <a:schemeClr val="bg1"/>
              </a:solidFill>
              <a:latin typeface="Tahoma" pitchFamily="34" charset="0"/>
              <a:ea typeface="Tahoma" pitchFamily="34" charset="0"/>
              <a:cs typeface="Tahoma"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fld id="{4EAF65A9-22AB-466A-842E-C5BF9E56D958}" type="slidenum">
              <a:rPr lang="en-US" smtClean="0"/>
              <a:pPr/>
              <a:t>36</a:t>
            </a:fld>
            <a:endParaRPr lang="en-US"/>
          </a:p>
        </p:txBody>
      </p:sp>
      <p:pic>
        <p:nvPicPr>
          <p:cNvPr id="10" name="Picture 9" descr="v4-728px-Treat-Frostbite-Step-1-Version-3.jpg"/>
          <p:cNvPicPr>
            <a:picLocks noChangeAspect="1"/>
          </p:cNvPicPr>
          <p:nvPr/>
        </p:nvPicPr>
        <p:blipFill>
          <a:blip r:embed="rId5"/>
          <a:stretch>
            <a:fillRect/>
          </a:stretch>
        </p:blipFill>
        <p:spPr>
          <a:xfrm>
            <a:off x="-32" y="1071552"/>
            <a:ext cx="4429156" cy="3321867"/>
          </a:xfrm>
          <a:prstGeom prst="rect">
            <a:avLst/>
          </a:prstGeom>
        </p:spPr>
      </p:pic>
      <p:sp>
        <p:nvSpPr>
          <p:cNvPr id="11" name="TextBox 10"/>
          <p:cNvSpPr txBox="1"/>
          <p:nvPr/>
        </p:nvSpPr>
        <p:spPr>
          <a:xfrm>
            <a:off x="642910" y="4500576"/>
            <a:ext cx="3000396" cy="430887"/>
          </a:xfrm>
          <a:prstGeom prst="rect">
            <a:avLst/>
          </a:prstGeom>
          <a:noFill/>
        </p:spPr>
        <p:txBody>
          <a:bodyPr wrap="square" rtlCol="0">
            <a:spAutoFit/>
          </a:bodyPr>
          <a:lstStyle/>
          <a:p>
            <a:r>
              <a:rPr lang="en-US" sz="2200" b="1" dirty="0" smtClean="0">
                <a:solidFill>
                  <a:srgbClr val="0000FF"/>
                </a:solidFill>
                <a:latin typeface="Arial" pitchFamily="34" charset="0"/>
                <a:cs typeface="Arial" pitchFamily="34" charset="0"/>
              </a:rPr>
              <a:t>BỎNG NHIỆT LẠNH</a:t>
            </a:r>
            <a:endParaRPr lang="en-US" sz="2200" b="1" dirty="0">
              <a:solidFill>
                <a:srgbClr val="0000FF"/>
              </a:solidFill>
              <a:latin typeface="Arial" pitchFamily="34" charset="0"/>
              <a:cs typeface="Arial" pitchFamily="34" charset="0"/>
            </a:endParaRPr>
          </a:p>
        </p:txBody>
      </p:sp>
      <p:sp>
        <p:nvSpPr>
          <p:cNvPr id="12" name="TextBox 11"/>
          <p:cNvSpPr txBox="1"/>
          <p:nvPr/>
        </p:nvSpPr>
        <p:spPr>
          <a:xfrm>
            <a:off x="5286380" y="4500576"/>
            <a:ext cx="3357586" cy="430887"/>
          </a:xfrm>
          <a:prstGeom prst="rect">
            <a:avLst/>
          </a:prstGeom>
          <a:noFill/>
        </p:spPr>
        <p:txBody>
          <a:bodyPr wrap="square" rtlCol="0">
            <a:spAutoFit/>
          </a:bodyPr>
          <a:lstStyle/>
          <a:p>
            <a:pPr algn="ctr"/>
            <a:r>
              <a:rPr lang="en-US" sz="2200" b="1" dirty="0" smtClean="0">
                <a:solidFill>
                  <a:srgbClr val="0000FF"/>
                </a:solidFill>
                <a:latin typeface="Arial" pitchFamily="34" charset="0"/>
                <a:cs typeface="Arial" pitchFamily="34" charset="0"/>
              </a:rPr>
              <a:t>BỎNG NHIỆT NÓNG</a:t>
            </a:r>
            <a:endParaRPr lang="en-US" sz="2200" b="1" dirty="0">
              <a:solidFill>
                <a:srgbClr val="0000FF"/>
              </a:solidFill>
              <a:latin typeface="Arial" pitchFamily="34" charset="0"/>
              <a:cs typeface="Arial" pitchFamily="34" charset="0"/>
            </a:endParaRPr>
          </a:p>
        </p:txBody>
      </p:sp>
      <p:pic>
        <p:nvPicPr>
          <p:cNvPr id="30722" name="Picture 2" descr="Káº¿t quáº£ hÃ¬nh áº£nh cho bá»ng nÆ°á»c sÃ´i Äá» 1"/>
          <p:cNvPicPr>
            <a:picLocks noChangeAspect="1" noChangeArrowheads="1"/>
          </p:cNvPicPr>
          <p:nvPr/>
        </p:nvPicPr>
        <p:blipFill>
          <a:blip r:embed="rId6"/>
          <a:srcRect/>
          <a:stretch>
            <a:fillRect/>
          </a:stretch>
        </p:blipFill>
        <p:spPr bwMode="auto">
          <a:xfrm>
            <a:off x="4572000" y="1071552"/>
            <a:ext cx="4286280" cy="3214711"/>
          </a:xfrm>
          <a:prstGeom prst="rect">
            <a:avLst/>
          </a:prstGeom>
          <a:noFill/>
        </p:spPr>
      </p:pic>
    </p:spTree>
    <p:extLst>
      <p:ext uri="{BB962C8B-B14F-4D97-AF65-F5344CB8AC3E}">
        <p14:creationId xmlns:p14="http://schemas.microsoft.com/office/powerpoint/2010/main" val="21724525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32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6.  LƯU Ý</a:t>
            </a:r>
            <a:endParaRPr lang="en-US" sz="2800" b="1" dirty="0">
              <a:solidFill>
                <a:schemeClr val="bg1"/>
              </a:solidFill>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0" y="714362"/>
            <a:ext cx="9067800" cy="4429138"/>
          </a:xfrm>
        </p:spPr>
        <p:txBody>
          <a:bodyPr>
            <a:noAutofit/>
          </a:bodyPr>
          <a:lstStyle/>
          <a:p>
            <a:pPr marL="465138" lvl="0" indent="-377825" algn="l">
              <a:lnSpc>
                <a:spcPct val="125000"/>
              </a:lnSpc>
              <a:spcBef>
                <a:spcPts val="0"/>
              </a:spcBef>
              <a:tabLst>
                <a:tab pos="446088" algn="l"/>
              </a:tabLst>
            </a:pPr>
            <a:r>
              <a:rPr lang="vi-VN" sz="2400" dirty="0" smtClean="0">
                <a:solidFill>
                  <a:srgbClr val="0000FF"/>
                </a:solidFill>
                <a:latin typeface="Arial" pitchFamily="34" charset="0"/>
                <a:cs typeface="Arial" pitchFamily="34" charset="0"/>
              </a:rPr>
              <a:t>-</a:t>
            </a:r>
            <a:r>
              <a:rPr lang="vi-VN" sz="2400" dirty="0">
                <a:solidFill>
                  <a:srgbClr val="0000FF"/>
                </a:solidFill>
                <a:latin typeface="Arial" pitchFamily="34" charset="0"/>
                <a:cs typeface="Arial" pitchFamily="34" charset="0"/>
              </a:rPr>
              <a:t>	</a:t>
            </a:r>
            <a:r>
              <a:rPr lang="vi-VN" sz="2600" dirty="0">
                <a:solidFill>
                  <a:srgbClr val="0000FF"/>
                </a:solidFill>
                <a:latin typeface="Calibri" panose="020F0502020204030204" pitchFamily="34" charset="0"/>
                <a:cs typeface="Calibri" panose="020F0502020204030204" pitchFamily="34" charset="0"/>
              </a:rPr>
              <a:t>Theo </a:t>
            </a:r>
            <a:r>
              <a:rPr lang="vi-VN" sz="2600" dirty="0" smtClean="0">
                <a:solidFill>
                  <a:srgbClr val="0000FF"/>
                </a:solidFill>
                <a:latin typeface="Calibri" panose="020F0502020204030204" pitchFamily="34" charset="0"/>
                <a:cs typeface="Calibri" panose="020F0502020204030204" pitchFamily="34" charset="0"/>
              </a:rPr>
              <a:t>dõi</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và</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phát</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hiện</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các</a:t>
            </a:r>
            <a:r>
              <a:rPr lang="en-US" sz="2600" dirty="0" smtClean="0">
                <a:solidFill>
                  <a:srgbClr val="0000FF"/>
                </a:solidFill>
                <a:latin typeface="Calibri" panose="020F0502020204030204" pitchFamily="34" charset="0"/>
                <a:cs typeface="Calibri" panose="020F0502020204030204" pitchFamily="34" charset="0"/>
              </a:rPr>
              <a:t> tai </a:t>
            </a:r>
            <a:r>
              <a:rPr lang="en-US" sz="2600" dirty="0" err="1" smtClean="0">
                <a:solidFill>
                  <a:srgbClr val="0000FF"/>
                </a:solidFill>
                <a:latin typeface="Calibri" panose="020F0502020204030204" pitchFamily="34" charset="0"/>
                <a:cs typeface="Calibri" panose="020F0502020204030204" pitchFamily="34" charset="0"/>
              </a:rPr>
              <a:t>biến</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để</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tiến</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hành</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xử</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trí</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tổn</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thương</a:t>
            </a:r>
            <a:r>
              <a:rPr lang="en-US" sz="2600" dirty="0" smtClean="0">
                <a:solidFill>
                  <a:srgbClr val="0000FF"/>
                </a:solidFill>
                <a:latin typeface="Calibri" panose="020F0502020204030204" pitchFamily="34" charset="0"/>
                <a:cs typeface="Calibri" panose="020F0502020204030204" pitchFamily="34" charset="0"/>
              </a:rPr>
              <a:t> da,</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bỏng</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hạ</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thân</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nhiệt</a:t>
            </a:r>
            <a:r>
              <a:rPr lang="vi-VN" sz="2600" dirty="0" smtClean="0">
                <a:solidFill>
                  <a:srgbClr val="0000FF"/>
                </a:solidFill>
                <a:latin typeface="Calibri" panose="020F0502020204030204" pitchFamily="34" charset="0"/>
                <a:cs typeface="Calibri" panose="020F0502020204030204" pitchFamily="34" charset="0"/>
              </a:rPr>
              <a:t>.</a:t>
            </a:r>
            <a:endParaRPr lang="vi-VN" sz="2600" dirty="0">
              <a:solidFill>
                <a:srgbClr val="0000FF"/>
              </a:solidFill>
              <a:latin typeface="Calibri" panose="020F0502020204030204" pitchFamily="34" charset="0"/>
              <a:cs typeface="Calibri" panose="020F0502020204030204" pitchFamily="34" charset="0"/>
            </a:endParaRPr>
          </a:p>
          <a:p>
            <a:pPr marL="87313" lvl="0" algn="l">
              <a:lnSpc>
                <a:spcPct val="125000"/>
              </a:lnSpc>
              <a:spcBef>
                <a:spcPts val="0"/>
              </a:spcBef>
              <a:tabLst>
                <a:tab pos="446088" algn="l"/>
              </a:tabLst>
            </a:pPr>
            <a:r>
              <a:rPr lang="vi-VN" sz="2600" dirty="0">
                <a:solidFill>
                  <a:srgbClr val="0000FF"/>
                </a:solidFill>
                <a:latin typeface="Calibri" panose="020F0502020204030204" pitchFamily="34" charset="0"/>
                <a:cs typeface="Calibri" panose="020F0502020204030204" pitchFamily="34" charset="0"/>
              </a:rPr>
              <a:t>-	</a:t>
            </a:r>
            <a:r>
              <a:rPr lang="vi-VN" sz="2600" dirty="0" smtClean="0">
                <a:solidFill>
                  <a:srgbClr val="0000FF"/>
                </a:solidFill>
                <a:latin typeface="Calibri" panose="020F0502020204030204" pitchFamily="34" charset="0"/>
                <a:cs typeface="Calibri" panose="020F0502020204030204" pitchFamily="34" charset="0"/>
              </a:rPr>
              <a:t>Không </a:t>
            </a:r>
            <a:r>
              <a:rPr lang="vi-VN" sz="2600" dirty="0">
                <a:solidFill>
                  <a:srgbClr val="0000FF"/>
                </a:solidFill>
                <a:latin typeface="Calibri" panose="020F0502020204030204" pitchFamily="34" charset="0"/>
                <a:cs typeface="Calibri" panose="020F0502020204030204" pitchFamily="34" charset="0"/>
              </a:rPr>
              <a:t>chườm liên tục quá lâu ở một vị trí. </a:t>
            </a:r>
            <a:endParaRPr lang="en-US" sz="2600" dirty="0" smtClean="0">
              <a:solidFill>
                <a:srgbClr val="0000FF"/>
              </a:solidFill>
              <a:latin typeface="Calibri" panose="020F0502020204030204" pitchFamily="34" charset="0"/>
              <a:cs typeface="Calibri" panose="020F0502020204030204" pitchFamily="34" charset="0"/>
            </a:endParaRPr>
          </a:p>
          <a:p>
            <a:pPr marL="430213" lvl="0" indent="-342900" algn="l">
              <a:lnSpc>
                <a:spcPct val="125000"/>
              </a:lnSpc>
              <a:spcBef>
                <a:spcPts val="0"/>
              </a:spcBef>
              <a:buFontTx/>
              <a:buChar char="-"/>
              <a:tabLst>
                <a:tab pos="446088" algn="l"/>
              </a:tabLst>
            </a:pPr>
            <a:r>
              <a:rPr lang="en-US" sz="2600" dirty="0" err="1">
                <a:solidFill>
                  <a:srgbClr val="0000FF"/>
                </a:solidFill>
                <a:latin typeface="Calibri" panose="020F0502020204030204" pitchFamily="34" charset="0"/>
                <a:cs typeface="Calibri" panose="020F0502020204030204" pitchFamily="34" charset="0"/>
              </a:rPr>
              <a:t>Đối</a:t>
            </a:r>
            <a:r>
              <a:rPr lang="en-US" sz="2600" dirty="0">
                <a:solidFill>
                  <a:srgbClr val="0000FF"/>
                </a:solidFill>
                <a:latin typeface="Calibri" panose="020F0502020204030204" pitchFamily="34" charset="0"/>
                <a:cs typeface="Calibri" panose="020F0502020204030204" pitchFamily="34" charset="0"/>
              </a:rPr>
              <a:t> </a:t>
            </a:r>
            <a:r>
              <a:rPr lang="en-US" sz="2600" dirty="0" err="1">
                <a:solidFill>
                  <a:srgbClr val="0000FF"/>
                </a:solidFill>
                <a:latin typeface="Calibri" panose="020F0502020204030204" pitchFamily="34" charset="0"/>
                <a:cs typeface="Calibri" panose="020F0502020204030204" pitchFamily="34" charset="0"/>
              </a:rPr>
              <a:t>với</a:t>
            </a:r>
            <a:r>
              <a:rPr lang="en-US" sz="2600" dirty="0">
                <a:solidFill>
                  <a:srgbClr val="0000FF"/>
                </a:solidFill>
                <a:latin typeface="Calibri" panose="020F0502020204030204" pitchFamily="34" charset="0"/>
                <a:cs typeface="Calibri" panose="020F0502020204030204" pitchFamily="34" charset="0"/>
              </a:rPr>
              <a:t> </a:t>
            </a:r>
            <a:r>
              <a:rPr lang="en-US" sz="2600" dirty="0" err="1">
                <a:solidFill>
                  <a:srgbClr val="0000FF"/>
                </a:solidFill>
                <a:latin typeface="Calibri" panose="020F0502020204030204" pitchFamily="34" charset="0"/>
                <a:cs typeface="Calibri" panose="020F0502020204030204" pitchFamily="34" charset="0"/>
              </a:rPr>
              <a:t>chườm</a:t>
            </a:r>
            <a:r>
              <a:rPr lang="en-US" sz="2600" dirty="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ướt</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tránh</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làm</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ướt</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quần</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áo</a:t>
            </a:r>
            <a:r>
              <a:rPr lang="en-US" sz="2600" dirty="0" smtClean="0">
                <a:solidFill>
                  <a:srgbClr val="0000FF"/>
                </a:solidFill>
                <a:latin typeface="Calibri" panose="020F0502020204030204" pitchFamily="34" charset="0"/>
                <a:cs typeface="Calibri" panose="020F0502020204030204" pitchFamily="34" charset="0"/>
              </a:rPr>
              <a:t>.</a:t>
            </a:r>
          </a:p>
          <a:p>
            <a:pPr marL="430213" lvl="0" indent="-342900" algn="l">
              <a:lnSpc>
                <a:spcPct val="125000"/>
              </a:lnSpc>
              <a:spcBef>
                <a:spcPts val="0"/>
              </a:spcBef>
              <a:buFontTx/>
              <a:buChar char="-"/>
              <a:tabLst>
                <a:tab pos="446088" algn="l"/>
              </a:tabLst>
            </a:pPr>
            <a:r>
              <a:rPr lang="en-US" sz="2600" dirty="0" err="1" smtClean="0">
                <a:solidFill>
                  <a:srgbClr val="0000FF"/>
                </a:solidFill>
                <a:latin typeface="Calibri" panose="020F0502020204030204" pitchFamily="34" charset="0"/>
                <a:cs typeface="Calibri" panose="020F0502020204030204" pitchFamily="34" charset="0"/>
              </a:rPr>
              <a:t>Đối</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với</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chườm</a:t>
            </a:r>
            <a:r>
              <a:rPr lang="en-US" sz="2600" dirty="0" smtClean="0">
                <a:solidFill>
                  <a:srgbClr val="0000FF"/>
                </a:solidFill>
                <a:latin typeface="Calibri" panose="020F0502020204030204" pitchFamily="34" charset="0"/>
                <a:cs typeface="Calibri" panose="020F0502020204030204" pitchFamily="34" charset="0"/>
              </a:rPr>
              <a:t> </a:t>
            </a:r>
            <a:r>
              <a:rPr lang="en-US" sz="2600" dirty="0" err="1" smtClean="0">
                <a:solidFill>
                  <a:srgbClr val="0000FF"/>
                </a:solidFill>
                <a:latin typeface="Calibri" panose="020F0502020204030204" pitchFamily="34" charset="0"/>
                <a:cs typeface="Calibri" panose="020F0502020204030204" pitchFamily="34" charset="0"/>
              </a:rPr>
              <a:t>khô</a:t>
            </a:r>
            <a:r>
              <a:rPr lang="en-US" sz="2600" dirty="0" smtClean="0">
                <a:solidFill>
                  <a:srgbClr val="0000FF"/>
                </a:solidFill>
                <a:latin typeface="Calibri" panose="020F0502020204030204" pitchFamily="34" charset="0"/>
                <a:cs typeface="Calibri" panose="020F0502020204030204" pitchFamily="34" charset="0"/>
              </a:rPr>
              <a:t>: </a:t>
            </a:r>
            <a:r>
              <a:rPr lang="vi-VN" sz="2600" dirty="0" smtClean="0">
                <a:solidFill>
                  <a:srgbClr val="0000FF"/>
                </a:solidFill>
                <a:latin typeface="Calibri" panose="020F0502020204030204" pitchFamily="34" charset="0"/>
                <a:cs typeface="Calibri" panose="020F0502020204030204" pitchFamily="34" charset="0"/>
              </a:rPr>
              <a:t>Không </a:t>
            </a:r>
            <a:r>
              <a:rPr lang="vi-VN" sz="2600" dirty="0">
                <a:solidFill>
                  <a:srgbClr val="0000FF"/>
                </a:solidFill>
                <a:latin typeface="Calibri" panose="020F0502020204030204" pitchFamily="34" charset="0"/>
                <a:cs typeface="Calibri" panose="020F0502020204030204" pitchFamily="34" charset="0"/>
              </a:rPr>
              <a:t>để người bệnh nằm đè lên túi chườm.</a:t>
            </a:r>
            <a:endParaRPr lang="en-US" sz="2600" dirty="0">
              <a:solidFill>
                <a:srgbClr val="0000FF"/>
              </a:solidFill>
              <a:latin typeface="Calibri" panose="020F0502020204030204" pitchFamily="34" charset="0"/>
              <a:cs typeface="Calibri" panose="020F0502020204030204" pitchFamily="34" charset="0"/>
            </a:endParaRPr>
          </a:p>
          <a:p>
            <a:pPr lvl="0" algn="l">
              <a:spcBef>
                <a:spcPts val="0"/>
              </a:spcBef>
            </a:pPr>
            <a:endParaRPr lang="en-US" sz="2400" dirty="0">
              <a:solidFill>
                <a:srgbClr val="0000FF"/>
              </a:solidFill>
            </a:endParaRPr>
          </a:p>
        </p:txBody>
      </p:sp>
      <p:pic>
        <p:nvPicPr>
          <p:cNvPr id="7" name="Picture 2" descr="C:\Users\VN-Pro\Desktop\Quy chuan Logo Cao Dang y Bach Mai_nho.jpg"/>
          <p:cNvPicPr>
            <a:picLocks noChangeAspect="1" noChangeArrowheads="1"/>
          </p:cNvPicPr>
          <p:nvPr/>
        </p:nvPicPr>
        <p:blipFill>
          <a:blip r:embed="rId2"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3"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fld id="{4EAF65A9-22AB-466A-842E-C5BF9E56D958}" type="slidenum">
              <a:rPr lang="en-US" smtClean="0"/>
              <a:pPr/>
              <a:t>37</a:t>
            </a:fld>
            <a:endParaRPr lang="en-US" dirty="0"/>
          </a:p>
        </p:txBody>
      </p:sp>
    </p:spTree>
    <p:extLst>
      <p:ext uri="{BB962C8B-B14F-4D97-AF65-F5344CB8AC3E}">
        <p14:creationId xmlns:p14="http://schemas.microsoft.com/office/powerpoint/2010/main" val="35190576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Arial" pitchFamily="34" charset="0"/>
                <a:ea typeface="Tahoma" pitchFamily="34" charset="0"/>
                <a:cs typeface="Arial" pitchFamily="34" charset="0"/>
              </a:rPr>
              <a:t>YÊU CẦU THỰC TẬP</a:t>
            </a:r>
            <a:endParaRPr lang="en-US" sz="2800" b="1" dirty="0">
              <a:solidFill>
                <a:schemeClr val="bg1"/>
              </a:solidFill>
              <a:latin typeface="Arial" pitchFamily="34" charset="0"/>
              <a:ea typeface="Tahoma" pitchFamily="34" charset="0"/>
              <a:cs typeface="Arial" pitchFamily="34" charset="0"/>
            </a:endParaRPr>
          </a:p>
        </p:txBody>
      </p:sp>
      <p:sp>
        <p:nvSpPr>
          <p:cNvPr id="6" name="Subtitle 2"/>
          <p:cNvSpPr>
            <a:spLocks noGrp="1"/>
          </p:cNvSpPr>
          <p:nvPr>
            <p:ph type="subTitle" idx="1"/>
          </p:nvPr>
        </p:nvSpPr>
        <p:spPr>
          <a:xfrm>
            <a:off x="0" y="800100"/>
            <a:ext cx="9144000" cy="4343400"/>
          </a:xfrm>
        </p:spPr>
        <p:txBody>
          <a:bodyPr>
            <a:normAutofit/>
          </a:bodyPr>
          <a:lstStyle/>
          <a:p>
            <a:pPr lvl="0" algn="l">
              <a:lnSpc>
                <a:spcPct val="150000"/>
              </a:lnSpc>
              <a:spcBef>
                <a:spcPts val="0"/>
              </a:spcBef>
            </a:pPr>
            <a:endParaRPr lang="en-US" sz="2600" dirty="0" smtClean="0">
              <a:solidFill>
                <a:srgbClr val="0000FF"/>
              </a:solidFill>
              <a:latin typeface="Arial" pitchFamily="34" charset="0"/>
              <a:cs typeface="Arial" pitchFamily="34" charset="0"/>
            </a:endParaRPr>
          </a:p>
          <a:p>
            <a:pPr lvl="0">
              <a:lnSpc>
                <a:spcPct val="150000"/>
              </a:lnSpc>
              <a:spcBef>
                <a:spcPts val="0"/>
              </a:spcBef>
            </a:pPr>
            <a:r>
              <a:rPr lang="en-US" sz="2600" b="1" dirty="0" smtClean="0">
                <a:solidFill>
                  <a:srgbClr val="0000FF"/>
                </a:solidFill>
                <a:latin typeface="Arial" pitchFamily="34" charset="0"/>
                <a:cs typeface="Arial" pitchFamily="34" charset="0"/>
              </a:rPr>
              <a:t>CHIA 3 NHÓM THỰC TẬP</a:t>
            </a:r>
          </a:p>
          <a:p>
            <a:pPr lvl="0">
              <a:lnSpc>
                <a:spcPct val="150000"/>
              </a:lnSpc>
              <a:spcBef>
                <a:spcPts val="0"/>
              </a:spcBef>
            </a:pPr>
            <a:r>
              <a:rPr lang="en-US" sz="2600" b="1" dirty="0" smtClean="0">
                <a:solidFill>
                  <a:srgbClr val="0000FF"/>
                </a:solidFill>
                <a:latin typeface="Arial" pitchFamily="34" charset="0"/>
                <a:cs typeface="Arial" pitchFamily="34" charset="0"/>
              </a:rPr>
              <a:t>TIẾN HÀNH KỸ THUẬT CÁC BƯỚC THEO BẢNG KIỂM </a:t>
            </a:r>
          </a:p>
          <a:p>
            <a:pPr lvl="0">
              <a:lnSpc>
                <a:spcPct val="150000"/>
              </a:lnSpc>
              <a:spcBef>
                <a:spcPts val="0"/>
              </a:spcBef>
            </a:pPr>
            <a:endParaRPr lang="en-US" sz="2600" dirty="0" smtClean="0">
              <a:solidFill>
                <a:srgbClr val="0000FF"/>
              </a:solidFill>
              <a:latin typeface="Arial" pitchFamily="34" charset="0"/>
              <a:cs typeface="Arial" pitchFamily="34" charset="0"/>
            </a:endParaRPr>
          </a:p>
          <a:p>
            <a:pPr lvl="0">
              <a:lnSpc>
                <a:spcPct val="150000"/>
              </a:lnSpc>
              <a:spcBef>
                <a:spcPts val="0"/>
              </a:spcBef>
            </a:pPr>
            <a:endParaRPr lang="vi-VN" sz="2600" b="1" dirty="0" smtClean="0">
              <a:solidFill>
                <a:srgbClr val="0000FF"/>
              </a:solidFill>
              <a:latin typeface="Arial" pitchFamily="34" charset="0"/>
              <a:cs typeface="Arial" pitchFamily="34" charset="0"/>
            </a:endParaRPr>
          </a:p>
        </p:txBody>
      </p:sp>
      <p:pic>
        <p:nvPicPr>
          <p:cNvPr id="7" name="Picture 2" descr="C:\Users\VN-Pro\Desktop\Quy chuan Logo Cao Dang y Bach Mai_nho.jpg"/>
          <p:cNvPicPr>
            <a:picLocks noChangeAspect="1" noChangeArrowheads="1"/>
          </p:cNvPicPr>
          <p:nvPr/>
        </p:nvPicPr>
        <p:blipFill>
          <a:blip r:embed="rId2"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3"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fld id="{4EAF65A9-22AB-466A-842E-C5BF9E56D958}" type="slidenum">
              <a:rPr lang="en-US" smtClean="0"/>
              <a:pPr/>
              <a:t>38</a:t>
            </a:fld>
            <a:endParaRPr lang="en-US"/>
          </a:p>
        </p:txBody>
      </p:sp>
    </p:spTree>
    <p:extLst>
      <p:ext uri="{BB962C8B-B14F-4D97-AF65-F5344CB8AC3E}">
        <p14:creationId xmlns:p14="http://schemas.microsoft.com/office/powerpoint/2010/main" val="16311110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TRƯỜNG CAO ĐẲNG Y TẾ BẠCH MAI</a:t>
            </a:r>
            <a:endParaRPr lang="en-US" sz="2800" b="1" dirty="0">
              <a:solidFill>
                <a:schemeClr val="bg1"/>
              </a:solidFill>
              <a:latin typeface="Tahoma" pitchFamily="34" charset="0"/>
              <a:ea typeface="Tahoma" pitchFamily="34" charset="0"/>
              <a:cs typeface="Tahoma" pitchFamily="34" charset="0"/>
            </a:endParaRPr>
          </a:p>
        </p:txBody>
      </p:sp>
      <p:sp>
        <p:nvSpPr>
          <p:cNvPr id="6" name="Subtitle 2"/>
          <p:cNvSpPr>
            <a:spLocks noGrp="1"/>
          </p:cNvSpPr>
          <p:nvPr>
            <p:ph type="subTitle" idx="1"/>
          </p:nvPr>
        </p:nvSpPr>
        <p:spPr>
          <a:xfrm>
            <a:off x="304800" y="628650"/>
            <a:ext cx="8458200" cy="4286250"/>
          </a:xfrm>
        </p:spPr>
        <p:txBody>
          <a:bodyPr>
            <a:normAutofit/>
          </a:bodyPr>
          <a:lstStyle/>
          <a:p>
            <a:endParaRPr lang="en-US" b="1" dirty="0" smtClean="0">
              <a:solidFill>
                <a:srgbClr val="0070C0"/>
              </a:solidFill>
              <a:latin typeface="Tahoma" pitchFamily="34" charset="0"/>
              <a:ea typeface="Tahoma" pitchFamily="34" charset="0"/>
              <a:cs typeface="Tahoma" pitchFamily="34" charset="0"/>
            </a:endParaRPr>
          </a:p>
          <a:p>
            <a:r>
              <a:rPr lang="en-US" sz="3600" b="1" dirty="0" smtClean="0">
                <a:solidFill>
                  <a:srgbClr val="0000FF"/>
                </a:solidFill>
                <a:latin typeface="Tahoma" pitchFamily="34" charset="0"/>
                <a:ea typeface="Tahoma" pitchFamily="34" charset="0"/>
                <a:cs typeface="Tahoma" pitchFamily="34" charset="0"/>
              </a:rPr>
              <a:t> </a:t>
            </a:r>
            <a:endParaRPr lang="en-US" b="1" dirty="0">
              <a:solidFill>
                <a:srgbClr val="FF0000"/>
              </a:solidFill>
              <a:latin typeface="Times New Roman" pitchFamily="18" charset="0"/>
              <a:ea typeface="Tahoma" pitchFamily="34" charset="0"/>
              <a:cs typeface="Times New Roman" pitchFamily="18" charset="0"/>
            </a:endParaRPr>
          </a:p>
        </p:txBody>
      </p:sp>
      <p:sp>
        <p:nvSpPr>
          <p:cNvPr id="7" name="Subtitle 2"/>
          <p:cNvSpPr txBox="1">
            <a:spLocks/>
          </p:cNvSpPr>
          <p:nvPr/>
        </p:nvSpPr>
        <p:spPr>
          <a:xfrm>
            <a:off x="0" y="685800"/>
            <a:ext cx="9144000" cy="51435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rgbClr val="FF0000"/>
              </a:solidFill>
              <a:effectLst/>
              <a:uLnTx/>
              <a:uFillTx/>
              <a:latin typeface="Tahoma" pitchFamily="34" charset="0"/>
              <a:ea typeface="Tahoma" pitchFamily="34" charset="0"/>
              <a:cs typeface="Tahoma" pitchFamily="34" charset="0"/>
            </a:endParaRPr>
          </a:p>
        </p:txBody>
      </p:sp>
      <p:sp>
        <p:nvSpPr>
          <p:cNvPr id="8" name="Subtitle 2"/>
          <p:cNvSpPr txBox="1">
            <a:spLocks/>
          </p:cNvSpPr>
          <p:nvPr/>
        </p:nvSpPr>
        <p:spPr>
          <a:xfrm>
            <a:off x="381000" y="1200150"/>
            <a:ext cx="8382000" cy="3543300"/>
          </a:xfrm>
          <a:prstGeom prst="rect">
            <a:avLst/>
          </a:prstGeom>
        </p:spPr>
        <p:txBody>
          <a:bodyPr vert="horz" lIns="91440" tIns="45720" rIns="91440" bIns="45720" rtlCol="0">
            <a:noAutofit/>
          </a:bodyPr>
          <a:lstStyle/>
          <a:p>
            <a:pPr lvl="2" algn="just">
              <a:spcBef>
                <a:spcPct val="20000"/>
              </a:spcBef>
              <a:buFont typeface="Wingdings" pitchFamily="2" charset="2"/>
              <a:buChar char="ü"/>
            </a:pPr>
            <a:endParaRPr kumimoji="0" lang="en-US" sz="3200" i="0" u="none" strike="noStrike" kern="1200" cap="none" spc="0" normalizeH="0" baseline="0" noProof="0" dirty="0" smtClean="0">
              <a:ln>
                <a:noFill/>
              </a:ln>
              <a:effectLst/>
              <a:uLnTx/>
              <a:uFillTx/>
              <a:latin typeface="Times New Roman" pitchFamily="18" charset="0"/>
              <a:ea typeface="Tahoma" pitchFamily="34" charset="0"/>
              <a:cs typeface="Times New Roman" pitchFamily="18" charset="0"/>
            </a:endParaRPr>
          </a:p>
        </p:txBody>
      </p:sp>
      <p:sp>
        <p:nvSpPr>
          <p:cNvPr id="9" name="Subtitle 2"/>
          <p:cNvSpPr txBox="1">
            <a:spLocks/>
          </p:cNvSpPr>
          <p:nvPr/>
        </p:nvSpPr>
        <p:spPr>
          <a:xfrm>
            <a:off x="228600" y="1143000"/>
            <a:ext cx="8686800" cy="37719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rgbClr val="0070C0"/>
              </a:solidFill>
              <a:effectLst/>
              <a:uLnTx/>
              <a:uFillTx/>
              <a:latin typeface="Times New Roman" pitchFamily="18" charset="0"/>
              <a:ea typeface="Tahoma" pitchFamily="34" charset="0"/>
              <a:cs typeface="Times New Roman" pitchFamily="18" charset="0"/>
            </a:endParaRPr>
          </a:p>
        </p:txBody>
      </p:sp>
      <p:sp>
        <p:nvSpPr>
          <p:cNvPr id="11" name="Subtitle 2"/>
          <p:cNvSpPr txBox="1">
            <a:spLocks/>
          </p:cNvSpPr>
          <p:nvPr/>
        </p:nvSpPr>
        <p:spPr>
          <a:xfrm>
            <a:off x="228600" y="1143000"/>
            <a:ext cx="8686800" cy="3829050"/>
          </a:xfrm>
          <a:prstGeom prst="rect">
            <a:avLst/>
          </a:prstGeom>
        </p:spPr>
        <p:txBody>
          <a:bodyPr vert="horz" lIns="91440" tIns="45720" rIns="91440" bIns="45720" rtlCol="0">
            <a:normAutofit/>
          </a:bodyPr>
          <a:lstStyle/>
          <a:p>
            <a:pPr marL="514350" marR="0" lvl="0" indent="-514350" defTabSz="914400" rtl="0" eaLnBrk="1" fontAlgn="auto" latinLnBrk="0" hangingPunct="1">
              <a:lnSpc>
                <a:spcPct val="100000"/>
              </a:lnSpc>
              <a:spcBef>
                <a:spcPct val="20000"/>
              </a:spcBef>
              <a:spcAft>
                <a:spcPts val="0"/>
              </a:spcAft>
              <a:buClrTx/>
              <a:buSzTx/>
              <a:tabLst/>
              <a:defRPr/>
            </a:pPr>
            <a:endParaRPr lang="en-US" sz="3200" b="1" dirty="0" smtClean="0">
              <a:solidFill>
                <a:srgbClr val="0070C0"/>
              </a:solidFill>
              <a:latin typeface="Tahoma" pitchFamily="34" charset="0"/>
              <a:ea typeface="Tahoma" pitchFamily="34" charset="0"/>
              <a:cs typeface="Tahoma" pitchFamily="34" charset="0"/>
            </a:endParaRPr>
          </a:p>
          <a:p>
            <a:pPr marL="514350" marR="0" lvl="0" indent="-514350" algn="ctr"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200" b="1" i="0" u="none" strike="noStrike" kern="1200" cap="none" spc="0" normalizeH="0" baseline="0" noProof="0" dirty="0">
              <a:ln>
                <a:noFill/>
              </a:ln>
              <a:solidFill>
                <a:srgbClr val="0070C0"/>
              </a:solidFill>
              <a:effectLst/>
              <a:uLnTx/>
              <a:uFillTx/>
              <a:latin typeface="Tahoma" pitchFamily="34" charset="0"/>
              <a:ea typeface="Tahoma" pitchFamily="34" charset="0"/>
              <a:cs typeface="Tahoma" pitchFamily="34" charset="0"/>
            </a:endParaRPr>
          </a:p>
        </p:txBody>
      </p:sp>
      <p:pic>
        <p:nvPicPr>
          <p:cNvPr id="3" name="Picture 2"/>
          <p:cNvPicPr>
            <a:picLocks noChangeAspect="1" noChangeArrowheads="1"/>
          </p:cNvPicPr>
          <p:nvPr/>
        </p:nvPicPr>
        <p:blipFill>
          <a:blip r:embed="rId2"/>
          <a:srcRect/>
          <a:stretch>
            <a:fillRect/>
          </a:stretch>
        </p:blipFill>
        <p:spPr bwMode="auto">
          <a:xfrm>
            <a:off x="76200" y="857238"/>
            <a:ext cx="8924956" cy="3943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3"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Slide Number Placeholder 3"/>
          <p:cNvSpPr>
            <a:spLocks noGrp="1"/>
          </p:cNvSpPr>
          <p:nvPr>
            <p:ph type="sldNum" sz="quarter" idx="12"/>
          </p:nvPr>
        </p:nvSpPr>
        <p:spPr/>
        <p:txBody>
          <a:bodyPr/>
          <a:lstStyle/>
          <a:p>
            <a:fld id="{4EAF65A9-22AB-466A-842E-C5BF9E56D958}" type="slidenum">
              <a:rPr lang="en-US" smtClean="0"/>
              <a:pPr/>
              <a:t>39</a:t>
            </a:fld>
            <a:endParaRPr lang="en-US"/>
          </a:p>
        </p:txBody>
      </p:sp>
    </p:spTree>
    <p:extLst>
      <p:ext uri="{BB962C8B-B14F-4D97-AF65-F5344CB8AC3E}">
        <p14:creationId xmlns:p14="http://schemas.microsoft.com/office/powerpoint/2010/main" val="193072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 </a:t>
            </a:r>
            <a:r>
              <a:rPr lang="en-US" sz="2800" b="1" dirty="0" err="1" smtClean="0">
                <a:solidFill>
                  <a:schemeClr val="bg1"/>
                </a:solidFill>
                <a:latin typeface="Tahoma" pitchFamily="34" charset="0"/>
                <a:ea typeface="Tahoma" pitchFamily="34" charset="0"/>
                <a:cs typeface="Tahoma" pitchFamily="34" charset="0"/>
              </a:rPr>
              <a:t>MỤC</a:t>
            </a:r>
            <a:r>
              <a:rPr lang="en-US" sz="2800" b="1" dirty="0" smtClean="0">
                <a:solidFill>
                  <a:schemeClr val="bg1"/>
                </a:solidFill>
                <a:latin typeface="Tahoma" pitchFamily="34" charset="0"/>
                <a:ea typeface="Tahoma" pitchFamily="34" charset="0"/>
                <a:cs typeface="Tahoma" pitchFamily="34" charset="0"/>
              </a:rPr>
              <a:t> </a:t>
            </a:r>
            <a:r>
              <a:rPr lang="en-US" sz="2800" b="1" dirty="0" err="1" smtClean="0">
                <a:solidFill>
                  <a:schemeClr val="bg1"/>
                </a:solidFill>
                <a:latin typeface="Tahoma" pitchFamily="34" charset="0"/>
                <a:ea typeface="Tahoma" pitchFamily="34" charset="0"/>
                <a:cs typeface="Tahoma" pitchFamily="34" charset="0"/>
              </a:rPr>
              <a:t>TIÊU</a:t>
            </a:r>
            <a:r>
              <a:rPr lang="en-US" sz="2800" b="1" dirty="0" smtClean="0">
                <a:solidFill>
                  <a:schemeClr val="bg1"/>
                </a:solidFill>
                <a:latin typeface="Tahoma" pitchFamily="34" charset="0"/>
                <a:ea typeface="Tahoma" pitchFamily="34" charset="0"/>
                <a:cs typeface="Tahoma" pitchFamily="34" charset="0"/>
              </a:rPr>
              <a:t> </a:t>
            </a:r>
            <a:r>
              <a:rPr lang="en-US" sz="2800" b="1" dirty="0" err="1" smtClean="0">
                <a:solidFill>
                  <a:schemeClr val="bg1"/>
                </a:solidFill>
                <a:latin typeface="Tahoma" pitchFamily="34" charset="0"/>
                <a:ea typeface="Tahoma" pitchFamily="34" charset="0"/>
                <a:cs typeface="Tahoma" pitchFamily="34" charset="0"/>
              </a:rPr>
              <a:t>BÀI</a:t>
            </a:r>
            <a:r>
              <a:rPr lang="en-US" sz="2800" b="1" dirty="0" smtClean="0">
                <a:solidFill>
                  <a:schemeClr val="bg1"/>
                </a:solidFill>
                <a:latin typeface="Tahoma" pitchFamily="34" charset="0"/>
                <a:ea typeface="Tahoma" pitchFamily="34" charset="0"/>
                <a:cs typeface="Tahoma" pitchFamily="34" charset="0"/>
              </a:rPr>
              <a:t> </a:t>
            </a:r>
            <a:r>
              <a:rPr lang="en-US" sz="2800" b="1" dirty="0" err="1" smtClean="0">
                <a:solidFill>
                  <a:schemeClr val="bg1"/>
                </a:solidFill>
                <a:latin typeface="Tahoma" pitchFamily="34" charset="0"/>
                <a:ea typeface="Tahoma" pitchFamily="34" charset="0"/>
                <a:cs typeface="Tahoma" pitchFamily="34" charset="0"/>
              </a:rPr>
              <a:t>HỌC</a:t>
            </a:r>
            <a:endParaRPr lang="en-US" sz="2800" b="1" dirty="0">
              <a:solidFill>
                <a:schemeClr val="bg1"/>
              </a:solidFill>
              <a:latin typeface="Tahoma" pitchFamily="34" charset="0"/>
              <a:ea typeface="Tahoma" pitchFamily="34" charset="0"/>
              <a:cs typeface="Tahoma" pitchFamily="34" charset="0"/>
            </a:endParaRPr>
          </a:p>
        </p:txBody>
      </p:sp>
      <p:pic>
        <p:nvPicPr>
          <p:cNvPr id="1026"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7"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Subtitle 2"/>
          <p:cNvSpPr>
            <a:spLocks noGrp="1"/>
          </p:cNvSpPr>
          <p:nvPr>
            <p:ph type="subTitle" idx="1"/>
          </p:nvPr>
        </p:nvSpPr>
        <p:spPr>
          <a:xfrm>
            <a:off x="0" y="666749"/>
            <a:ext cx="9144000" cy="4476751"/>
          </a:xfrm>
        </p:spPr>
        <p:txBody>
          <a:bodyPr>
            <a:noAutofit/>
          </a:bodyPr>
          <a:lstStyle/>
          <a:p>
            <a:pPr marL="290513" indent="-290513" algn="just"/>
            <a:r>
              <a:rPr lang="it-IT" sz="2000" dirty="0" smtClean="0">
                <a:solidFill>
                  <a:srgbClr val="0000FF"/>
                </a:solidFill>
                <a:latin typeface="Arial" pitchFamily="34" charset="0"/>
                <a:cs typeface="Arial" pitchFamily="34" charset="0"/>
              </a:rPr>
              <a:t>1. </a:t>
            </a:r>
            <a:r>
              <a:rPr lang="it-IT" sz="2200" dirty="0" smtClean="0">
                <a:solidFill>
                  <a:srgbClr val="0000FF"/>
                </a:solidFill>
                <a:latin typeface="Arial" pitchFamily="34" charset="0"/>
                <a:cs typeface="Arial" pitchFamily="34" charset="0"/>
              </a:rPr>
              <a:t>Trình bày được mục đích, </a:t>
            </a:r>
            <a:r>
              <a:rPr lang="pt-BR" sz="2200" dirty="0" smtClean="0">
                <a:solidFill>
                  <a:srgbClr val="0000FF"/>
                </a:solidFill>
                <a:latin typeface="Arial" pitchFamily="34" charset="0"/>
                <a:cs typeface="Arial" pitchFamily="34" charset="0"/>
              </a:rPr>
              <a:t>áp dụng, không áp dụng </a:t>
            </a:r>
            <a:r>
              <a:rPr lang="it-IT" sz="2200" dirty="0" smtClean="0">
                <a:solidFill>
                  <a:srgbClr val="0000FF"/>
                </a:solidFill>
                <a:latin typeface="Arial" pitchFamily="34" charset="0"/>
                <a:cs typeface="Arial" pitchFamily="34" charset="0"/>
              </a:rPr>
              <a:t>của kỹ thuật chườm ấm, chườm lạnh cho người bệnh.</a:t>
            </a:r>
            <a:endParaRPr lang="en-US" sz="2200" dirty="0" smtClean="0">
              <a:solidFill>
                <a:srgbClr val="0000FF"/>
              </a:solidFill>
              <a:latin typeface="Arial" pitchFamily="34" charset="0"/>
              <a:cs typeface="Arial" pitchFamily="34" charset="0"/>
            </a:endParaRPr>
          </a:p>
          <a:p>
            <a:pPr marL="290513" indent="-290513" algn="just"/>
            <a:r>
              <a:rPr lang="pt-BR" sz="2200" dirty="0" smtClean="0">
                <a:solidFill>
                  <a:srgbClr val="0000FF"/>
                </a:solidFill>
                <a:latin typeface="Arial" pitchFamily="34" charset="0"/>
                <a:cs typeface="Arial" pitchFamily="34" charset="0"/>
              </a:rPr>
              <a:t>2. Trình bày được các tai biến, dự phòng và xử trí tai biến khi thực hiện KT</a:t>
            </a:r>
          </a:p>
          <a:p>
            <a:pPr marL="290513" indent="-290513" algn="just"/>
            <a:r>
              <a:rPr lang="pt-BR" sz="2200" dirty="0" smtClean="0">
                <a:solidFill>
                  <a:srgbClr val="0000FF"/>
                </a:solidFill>
                <a:latin typeface="Arial" pitchFamily="34" charset="0"/>
                <a:cs typeface="Arial" pitchFamily="34" charset="0"/>
              </a:rPr>
              <a:t>3. </a:t>
            </a:r>
            <a:r>
              <a:rPr lang="vi-VN" sz="2200" dirty="0" smtClean="0">
                <a:solidFill>
                  <a:srgbClr val="0000FF"/>
                </a:solidFill>
                <a:latin typeface="Arial" pitchFamily="34" charset="0"/>
                <a:cs typeface="Arial" pitchFamily="34" charset="0"/>
              </a:rPr>
              <a:t>Chuẩn bị được </a:t>
            </a:r>
            <a:r>
              <a:rPr lang="en-US" sz="2200" dirty="0" smtClean="0">
                <a:solidFill>
                  <a:srgbClr val="0000FF"/>
                </a:solidFill>
                <a:latin typeface="Arial" pitchFamily="34" charset="0"/>
                <a:cs typeface="Arial" pitchFamily="34" charset="0"/>
              </a:rPr>
              <a:t>NB</a:t>
            </a:r>
            <a:r>
              <a:rPr lang="vi-VN" sz="2200" dirty="0" smtClean="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ĐD</a:t>
            </a:r>
            <a:r>
              <a:rPr lang="vi-VN" sz="2200" dirty="0" smtClean="0">
                <a:solidFill>
                  <a:srgbClr val="0000FF"/>
                </a:solidFill>
                <a:latin typeface="Arial" pitchFamily="34" charset="0"/>
                <a:cs typeface="Arial" pitchFamily="34" charset="0"/>
              </a:rPr>
              <a:t>, </a:t>
            </a:r>
            <a:r>
              <a:rPr lang="en-US" sz="2200" dirty="0" smtClean="0">
                <a:solidFill>
                  <a:srgbClr val="0000FF"/>
                </a:solidFill>
                <a:latin typeface="Arial" pitchFamily="34" charset="0"/>
                <a:cs typeface="Arial" pitchFamily="34" charset="0"/>
              </a:rPr>
              <a:t>DC </a:t>
            </a:r>
            <a:r>
              <a:rPr lang="vi-VN" sz="2200" dirty="0" smtClean="0">
                <a:solidFill>
                  <a:srgbClr val="0000FF"/>
                </a:solidFill>
                <a:latin typeface="Arial" pitchFamily="34" charset="0"/>
                <a:cs typeface="Arial" pitchFamily="34" charset="0"/>
              </a:rPr>
              <a:t>đầy đủ, chu đáo, khoa học để tiến hành </a:t>
            </a:r>
            <a:r>
              <a:rPr lang="en-US" sz="2200" dirty="0" smtClean="0">
                <a:solidFill>
                  <a:srgbClr val="0000FF"/>
                </a:solidFill>
                <a:latin typeface="Arial" pitchFamily="34" charset="0"/>
                <a:cs typeface="Arial" pitchFamily="34" charset="0"/>
              </a:rPr>
              <a:t>KT </a:t>
            </a:r>
            <a:r>
              <a:rPr lang="it-IT" sz="2200" dirty="0" smtClean="0">
                <a:solidFill>
                  <a:srgbClr val="0000FF"/>
                </a:solidFill>
                <a:latin typeface="Arial" pitchFamily="34" charset="0"/>
                <a:cs typeface="Arial" pitchFamily="34" charset="0"/>
              </a:rPr>
              <a:t>chườm ấm, chườm lạnh </a:t>
            </a:r>
            <a:r>
              <a:rPr lang="vi-VN" sz="2200" dirty="0" smtClean="0">
                <a:solidFill>
                  <a:srgbClr val="0000FF"/>
                </a:solidFill>
                <a:latin typeface="Arial" pitchFamily="34" charset="0"/>
                <a:cs typeface="Arial" pitchFamily="34" charset="0"/>
              </a:rPr>
              <a:t>đúng quy trình</a:t>
            </a:r>
            <a:r>
              <a:rPr lang="en-US" sz="2200" dirty="0" smtClean="0">
                <a:solidFill>
                  <a:srgbClr val="0000FF"/>
                </a:solidFill>
                <a:latin typeface="Arial" pitchFamily="34" charset="0"/>
                <a:cs typeface="Arial" pitchFamily="34" charset="0"/>
              </a:rPr>
              <a:t>.</a:t>
            </a:r>
            <a:endParaRPr lang="vi-VN" sz="2200" dirty="0" smtClean="0">
              <a:solidFill>
                <a:srgbClr val="0000FF"/>
              </a:solidFill>
              <a:latin typeface="Arial" pitchFamily="34" charset="0"/>
              <a:cs typeface="Arial" pitchFamily="34" charset="0"/>
            </a:endParaRPr>
          </a:p>
          <a:p>
            <a:pPr marL="290513" indent="-290513" algn="just"/>
            <a:r>
              <a:rPr lang="en-US" sz="2200" dirty="0" smtClean="0">
                <a:solidFill>
                  <a:srgbClr val="0000FF"/>
                </a:solidFill>
                <a:latin typeface="Arial" pitchFamily="34" charset="0"/>
                <a:cs typeface="Arial" pitchFamily="34" charset="0"/>
              </a:rPr>
              <a:t>4. </a:t>
            </a:r>
            <a:r>
              <a:rPr lang="vi-VN" sz="2200" dirty="0" smtClean="0">
                <a:solidFill>
                  <a:srgbClr val="0000FF"/>
                </a:solidFill>
                <a:latin typeface="Arial" pitchFamily="34" charset="0"/>
                <a:cs typeface="Arial" pitchFamily="34" charset="0"/>
              </a:rPr>
              <a:t>Tiến hành </a:t>
            </a:r>
            <a:r>
              <a:rPr lang="en-US" sz="2200" dirty="0" err="1" smtClean="0">
                <a:solidFill>
                  <a:srgbClr val="0000FF"/>
                </a:solidFill>
                <a:latin typeface="Arial" pitchFamily="34" charset="0"/>
                <a:cs typeface="Arial" pitchFamily="34" charset="0"/>
              </a:rPr>
              <a:t>đúng</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đầy</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đủ</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các</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bước</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của</a:t>
            </a:r>
            <a:r>
              <a:rPr lang="en-US" sz="2200" dirty="0" smtClean="0">
                <a:solidFill>
                  <a:srgbClr val="0000FF"/>
                </a:solidFill>
                <a:latin typeface="Arial" pitchFamily="34" charset="0"/>
                <a:cs typeface="Arial" pitchFamily="34" charset="0"/>
              </a:rPr>
              <a:t> QTKT </a:t>
            </a:r>
            <a:r>
              <a:rPr lang="it-IT" sz="2200" dirty="0" smtClean="0">
                <a:solidFill>
                  <a:srgbClr val="0000FF"/>
                </a:solidFill>
                <a:latin typeface="Arial" pitchFamily="34" charset="0"/>
                <a:cs typeface="Arial" pitchFamily="34" charset="0"/>
              </a:rPr>
              <a:t>chườm ấm, chườm lạnh</a:t>
            </a:r>
            <a:r>
              <a:rPr lang="vi-VN" sz="2200" dirty="0" smtClean="0">
                <a:solidFill>
                  <a:srgbClr val="0000FF"/>
                </a:solidFill>
                <a:latin typeface="Arial" pitchFamily="34" charset="0"/>
                <a:cs typeface="Arial" pitchFamily="34" charset="0"/>
              </a:rPr>
              <a:t> với tình huống </a:t>
            </a:r>
            <a:r>
              <a:rPr lang="en-US" sz="2200" dirty="0" err="1" smtClean="0">
                <a:solidFill>
                  <a:srgbClr val="0000FF"/>
                </a:solidFill>
                <a:latin typeface="Arial" pitchFamily="34" charset="0"/>
                <a:cs typeface="Arial" pitchFamily="34" charset="0"/>
              </a:rPr>
              <a:t>dạy</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học</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cụ</a:t>
            </a:r>
            <a:r>
              <a:rPr lang="en-US" sz="2200" dirty="0" smtClean="0">
                <a:solidFill>
                  <a:srgbClr val="0000FF"/>
                </a:solidFill>
                <a:latin typeface="Arial" pitchFamily="34" charset="0"/>
                <a:cs typeface="Arial" pitchFamily="34" charset="0"/>
              </a:rPr>
              <a:t> </a:t>
            </a:r>
            <a:r>
              <a:rPr lang="en-US" sz="2200" dirty="0" err="1" smtClean="0">
                <a:solidFill>
                  <a:srgbClr val="0000FF"/>
                </a:solidFill>
                <a:latin typeface="Arial" pitchFamily="34" charset="0"/>
                <a:cs typeface="Arial" pitchFamily="34" charset="0"/>
              </a:rPr>
              <a:t>thể</a:t>
            </a:r>
            <a:r>
              <a:rPr lang="en-US" sz="2200" dirty="0" smtClean="0">
                <a:solidFill>
                  <a:srgbClr val="0000FF"/>
                </a:solidFill>
                <a:latin typeface="Arial" pitchFamily="34" charset="0"/>
                <a:cs typeface="Arial" pitchFamily="34" charset="0"/>
              </a:rPr>
              <a:t>, t</a:t>
            </a:r>
            <a:r>
              <a:rPr lang="vi-VN" sz="2200" dirty="0" smtClean="0">
                <a:solidFill>
                  <a:srgbClr val="0000FF"/>
                </a:solidFill>
                <a:latin typeface="Arial" pitchFamily="34" charset="0"/>
                <a:cs typeface="Arial" pitchFamily="34" charset="0"/>
              </a:rPr>
              <a:t>ôn trọng tính cá biệt của từng ca bệnh</a:t>
            </a:r>
            <a:r>
              <a:rPr lang="en-US" sz="2200" dirty="0" smtClean="0">
                <a:solidFill>
                  <a:srgbClr val="0000FF"/>
                </a:solidFill>
                <a:latin typeface="Arial" pitchFamily="34" charset="0"/>
                <a:cs typeface="Arial" pitchFamily="34" charset="0"/>
              </a:rPr>
              <a:t>.</a:t>
            </a:r>
          </a:p>
          <a:p>
            <a:pPr marL="290513" indent="-290513" algn="just"/>
            <a:r>
              <a:rPr lang="pt-BR" sz="2200" dirty="0" smtClean="0">
                <a:solidFill>
                  <a:srgbClr val="0000FF"/>
                </a:solidFill>
                <a:latin typeface="Arial" pitchFamily="34" charset="0"/>
                <a:cs typeface="Arial" pitchFamily="34" charset="0"/>
              </a:rPr>
              <a:t>5. </a:t>
            </a:r>
            <a:r>
              <a:rPr lang="vi-VN" sz="2200" dirty="0">
                <a:solidFill>
                  <a:srgbClr val="0000FF"/>
                </a:solidFill>
                <a:cs typeface="Arial" pitchFamily="34" charset="0"/>
              </a:rPr>
              <a:t>Thể hiện được thái độ ân cần, tôn trọng NB. Có khả năng làm việc độc lập, đồng thời phối hợp tốt với các thành viên trong nhóm để thực hiện QTKT.</a:t>
            </a:r>
            <a:endParaRPr lang="en-US" sz="2200" dirty="0">
              <a:solidFill>
                <a:srgbClr val="0000FF"/>
              </a:solidFill>
              <a:latin typeface="Arial" pitchFamily="34" charset="0"/>
              <a:cs typeface="Arial" pitchFamily="34" charset="0"/>
            </a:endParaRPr>
          </a:p>
          <a:p>
            <a:pPr marL="290513" indent="-290513" algn="just"/>
            <a:endParaRPr lang="pt-BR" sz="2200" dirty="0" smtClean="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4090753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pt-BR" sz="2800" b="1" dirty="0" smtClean="0">
                <a:solidFill>
                  <a:schemeClr val="bg1"/>
                </a:solidFill>
                <a:latin typeface="Tahoma" pitchFamily="34" charset="0"/>
                <a:cs typeface="Tahoma" pitchFamily="34" charset="0"/>
              </a:rPr>
              <a:t>CÂU HỎI 2</a:t>
            </a:r>
            <a:r>
              <a:rPr lang="en-US" sz="2800" b="1" dirty="0" smtClean="0">
                <a:solidFill>
                  <a:schemeClr val="bg1"/>
                </a:solidFill>
                <a:latin typeface="Tahoma" pitchFamily="34" charset="0"/>
                <a:ea typeface="Tahoma" pitchFamily="34" charset="0"/>
                <a:cs typeface="Tahoma" pitchFamily="34" charset="0"/>
              </a:rPr>
              <a:t> </a:t>
            </a:r>
            <a:endParaRPr lang="en-US" sz="2800" b="1" dirty="0">
              <a:solidFill>
                <a:schemeClr val="bg1"/>
              </a:solidFill>
              <a:latin typeface="Tahoma" pitchFamily="34" charset="0"/>
              <a:ea typeface="Tahoma" pitchFamily="34" charset="0"/>
              <a:cs typeface="Tahoma"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Subtitle 2"/>
          <p:cNvSpPr>
            <a:spLocks noGrp="1"/>
          </p:cNvSpPr>
          <p:nvPr>
            <p:ph type="subTitle" idx="1"/>
          </p:nvPr>
        </p:nvSpPr>
        <p:spPr>
          <a:xfrm>
            <a:off x="0" y="742950"/>
            <a:ext cx="9144000" cy="4400550"/>
          </a:xfrm>
        </p:spPr>
        <p:txBody>
          <a:bodyPr>
            <a:noAutofit/>
          </a:bodyPr>
          <a:lstStyle/>
          <a:p>
            <a:pPr marL="876300" indent="-514350">
              <a:lnSpc>
                <a:spcPct val="150000"/>
              </a:lnSpc>
              <a:spcBef>
                <a:spcPts val="0"/>
              </a:spcBef>
              <a:tabLst>
                <a:tab pos="228600" algn="l"/>
              </a:tabLst>
            </a:pPr>
            <a:endParaRPr lang="pt-BR" sz="3600" b="1" dirty="0" smtClean="0">
              <a:solidFill>
                <a:srgbClr val="0000FF"/>
              </a:solidFill>
              <a:latin typeface="Arial" pitchFamily="34" charset="0"/>
              <a:cs typeface="Arial" pitchFamily="34" charset="0"/>
            </a:endParaRPr>
          </a:p>
          <a:p>
            <a:pPr marL="876300" indent="-514350">
              <a:lnSpc>
                <a:spcPct val="150000"/>
              </a:lnSpc>
              <a:spcBef>
                <a:spcPts val="0"/>
              </a:spcBef>
              <a:tabLst>
                <a:tab pos="228600" algn="l"/>
              </a:tabLst>
            </a:pPr>
            <a:r>
              <a:rPr lang="pt-BR" sz="3600" dirty="0" smtClean="0">
                <a:solidFill>
                  <a:srgbClr val="0000FF"/>
                </a:solidFill>
                <a:latin typeface="Arial" pitchFamily="34" charset="0"/>
                <a:cs typeface="Arial" pitchFamily="34" charset="0"/>
              </a:rPr>
              <a:t>Trình bày mục đích của chườm ấm?</a:t>
            </a:r>
            <a:endParaRPr lang="vi-VN" sz="3600" dirty="0">
              <a:solidFill>
                <a:srgbClr val="0000FF"/>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EAF65A9-22AB-466A-842E-C5BF9E56D958}" type="slidenum">
              <a:rPr lang="en-US" smtClean="0"/>
              <a:pPr/>
              <a:t>5</a:t>
            </a:fld>
            <a:endParaRPr lang="en-US"/>
          </a:p>
        </p:txBody>
      </p:sp>
    </p:spTree>
    <p:extLst>
      <p:ext uri="{BB962C8B-B14F-4D97-AF65-F5344CB8AC3E}">
        <p14:creationId xmlns:p14="http://schemas.microsoft.com/office/powerpoint/2010/main" val="2172452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1"/>
            <a:ext cx="9144000" cy="666748"/>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1. MỤC ĐÍCH</a:t>
            </a:r>
            <a:endParaRPr lang="en-US" sz="2800" b="1" dirty="0">
              <a:solidFill>
                <a:schemeClr val="bg1"/>
              </a:solidFill>
              <a:latin typeface="Tahoma" pitchFamily="34" charset="0"/>
              <a:ea typeface="Tahoma" pitchFamily="34" charset="0"/>
              <a:cs typeface="Tahoma" pitchFamily="34" charset="0"/>
            </a:endParaRPr>
          </a:p>
        </p:txBody>
      </p:sp>
      <p:pic>
        <p:nvPicPr>
          <p:cNvPr id="7" name="Picture 3" descr="D:\ảnh\LOGO bachmai.jpg"/>
          <p:cNvPicPr>
            <a:picLocks noChangeAspect="1" noChangeArrowheads="1"/>
          </p:cNvPicPr>
          <p:nvPr/>
        </p:nvPicPr>
        <p:blipFill>
          <a:blip r:embed="rId3" cstate="print"/>
          <a:srcRect/>
          <a:stretch>
            <a:fillRect/>
          </a:stretch>
        </p:blipFill>
        <p:spPr bwMode="auto">
          <a:xfrm>
            <a:off x="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2" descr="C:\Users\VN-Pro\Desktop\Quy chuan Logo Cao Dang y Bach Mai_nho.jpg"/>
          <p:cNvPicPr>
            <a:picLocks noChangeAspect="1" noChangeArrowheads="1"/>
          </p:cNvPicPr>
          <p:nvPr/>
        </p:nvPicPr>
        <p:blipFill>
          <a:blip r:embed="rId4" cstate="print"/>
          <a:srcRect/>
          <a:stretch>
            <a:fillRect/>
          </a:stretch>
        </p:blipFill>
        <p:spPr bwMode="auto">
          <a:xfrm>
            <a:off x="84384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TextBox 10"/>
          <p:cNvSpPr txBox="1"/>
          <p:nvPr/>
        </p:nvSpPr>
        <p:spPr>
          <a:xfrm>
            <a:off x="285752" y="857239"/>
            <a:ext cx="8606728" cy="4013406"/>
          </a:xfrm>
          <a:prstGeom prst="rect">
            <a:avLst/>
          </a:prstGeom>
          <a:noFill/>
        </p:spPr>
        <p:txBody>
          <a:bodyPr wrap="square" rtlCol="0">
            <a:spAutoFit/>
          </a:bodyPr>
          <a:lstStyle/>
          <a:p>
            <a:pPr lvl="0" fontAlgn="base">
              <a:lnSpc>
                <a:spcPct val="150000"/>
              </a:lnSpc>
              <a:spcBef>
                <a:spcPct val="20000"/>
              </a:spcBef>
              <a:spcAft>
                <a:spcPct val="0"/>
              </a:spcAft>
              <a:buClr>
                <a:schemeClr val="tx1"/>
              </a:buClr>
              <a:buSzPct val="75000"/>
            </a:pPr>
            <a:r>
              <a:rPr lang="en-US" sz="2600" b="1" dirty="0" smtClean="0">
                <a:solidFill>
                  <a:srgbClr val="0033CC"/>
                </a:solidFill>
                <a:latin typeface="Arial" pitchFamily="34" charset="0"/>
                <a:cs typeface="Arial" pitchFamily="34" charset="0"/>
              </a:rPr>
              <a:t>1.1. </a:t>
            </a:r>
            <a:r>
              <a:rPr lang="en-US" sz="2600" b="1" dirty="0" err="1" smtClean="0">
                <a:solidFill>
                  <a:srgbClr val="0033CC"/>
                </a:solidFill>
                <a:latin typeface="Arial" pitchFamily="34" charset="0"/>
                <a:cs typeface="Arial" pitchFamily="34" charset="0"/>
              </a:rPr>
              <a:t>Chườm</a:t>
            </a:r>
            <a:r>
              <a:rPr lang="en-US" sz="2600" b="1" dirty="0" smtClean="0">
                <a:solidFill>
                  <a:srgbClr val="0033CC"/>
                </a:solidFill>
                <a:latin typeface="Arial" pitchFamily="34" charset="0"/>
                <a:cs typeface="Arial" pitchFamily="34" charset="0"/>
              </a:rPr>
              <a:t> </a:t>
            </a:r>
            <a:r>
              <a:rPr lang="en-US" sz="2600" b="1" dirty="0" err="1" smtClean="0">
                <a:solidFill>
                  <a:srgbClr val="0033CC"/>
                </a:solidFill>
                <a:latin typeface="Arial" pitchFamily="34" charset="0"/>
                <a:cs typeface="Arial" pitchFamily="34" charset="0"/>
              </a:rPr>
              <a:t>ấm</a:t>
            </a:r>
            <a:r>
              <a:rPr lang="en-US" sz="2600" b="1" dirty="0" smtClean="0">
                <a:solidFill>
                  <a:srgbClr val="0033CC"/>
                </a:solidFill>
                <a:latin typeface="Arial" pitchFamily="34" charset="0"/>
                <a:cs typeface="Arial" pitchFamily="34" charset="0"/>
              </a:rPr>
              <a:t>:</a:t>
            </a:r>
          </a:p>
          <a:p>
            <a:pPr marL="798513" lvl="0" indent="-457200" fontAlgn="base">
              <a:lnSpc>
                <a:spcPct val="150000"/>
              </a:lnSpc>
              <a:spcBef>
                <a:spcPct val="20000"/>
              </a:spcBef>
              <a:spcAft>
                <a:spcPct val="0"/>
              </a:spcAft>
              <a:buClr>
                <a:schemeClr val="tx1"/>
              </a:buClr>
              <a:buSzPct val="75000"/>
              <a:buFont typeface="Wingdings" pitchFamily="2" charset="2"/>
              <a:buChar char="ü"/>
            </a:pPr>
            <a:r>
              <a:rPr lang="en-US" sz="2600" dirty="0" err="1" smtClean="0">
                <a:solidFill>
                  <a:srgbClr val="0033CC"/>
                </a:solidFill>
                <a:latin typeface="Arial" pitchFamily="34" charset="0"/>
                <a:cs typeface="Arial" pitchFamily="34" charset="0"/>
              </a:rPr>
              <a:t>Tăng</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thân</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nhiệt</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cho</a:t>
            </a:r>
            <a:r>
              <a:rPr lang="en-US" sz="2600" dirty="0" smtClean="0">
                <a:solidFill>
                  <a:srgbClr val="0033CC"/>
                </a:solidFill>
                <a:latin typeface="Arial" pitchFamily="34" charset="0"/>
                <a:cs typeface="Arial" pitchFamily="34" charset="0"/>
              </a:rPr>
              <a:t> NB</a:t>
            </a:r>
          </a:p>
          <a:p>
            <a:pPr marL="798513" lvl="0" indent="-457200" fontAlgn="base">
              <a:lnSpc>
                <a:spcPct val="150000"/>
              </a:lnSpc>
              <a:spcBef>
                <a:spcPct val="20000"/>
              </a:spcBef>
              <a:spcAft>
                <a:spcPct val="0"/>
              </a:spcAft>
              <a:buClr>
                <a:schemeClr val="tx1"/>
              </a:buClr>
              <a:buSzPct val="75000"/>
              <a:buFont typeface="Wingdings" pitchFamily="2" charset="2"/>
              <a:buChar char="ü"/>
            </a:pPr>
            <a:r>
              <a:rPr lang="en-US" sz="2600" dirty="0" err="1" smtClean="0">
                <a:solidFill>
                  <a:srgbClr val="0033CC"/>
                </a:solidFill>
                <a:latin typeface="Arial" pitchFamily="34" charset="0"/>
                <a:cs typeface="Arial" pitchFamily="34" charset="0"/>
              </a:rPr>
              <a:t>Giảm</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đau</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Làm</a:t>
            </a:r>
            <a:r>
              <a:rPr lang="en-US" sz="2600" dirty="0" smtClean="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giảm</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sự</a:t>
            </a:r>
            <a:r>
              <a:rPr lang="en-US" sz="2600" dirty="0">
                <a:solidFill>
                  <a:srgbClr val="0033CC"/>
                </a:solidFill>
                <a:latin typeface="Arial" pitchFamily="34" charset="0"/>
                <a:cs typeface="Arial" pitchFamily="34" charset="0"/>
              </a:rPr>
              <a:t> co </a:t>
            </a:r>
            <a:r>
              <a:rPr lang="en-US" sz="2600" dirty="0" err="1" smtClean="0">
                <a:solidFill>
                  <a:srgbClr val="0033CC"/>
                </a:solidFill>
                <a:latin typeface="Arial" pitchFamily="34" charset="0"/>
                <a:cs typeface="Arial" pitchFamily="34" charset="0"/>
              </a:rPr>
              <a:t>thắt</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cơ</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dây</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chằng</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giảm</a:t>
            </a:r>
            <a:r>
              <a:rPr lang="en-US" sz="2600" dirty="0" smtClean="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cứng</a:t>
            </a:r>
            <a:r>
              <a:rPr lang="en-US" sz="2600" dirty="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khớp</a:t>
            </a:r>
            <a:r>
              <a:rPr lang="en-US" sz="2600" dirty="0" smtClean="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giảm</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kích</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thích</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thần</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kinh</a:t>
            </a:r>
            <a:r>
              <a:rPr lang="en-US" sz="2600" dirty="0">
                <a:solidFill>
                  <a:srgbClr val="0033CC"/>
                </a:solidFill>
                <a:latin typeface="Arial" pitchFamily="34" charset="0"/>
                <a:cs typeface="Arial" pitchFamily="34" charset="0"/>
              </a:rPr>
              <a:t>.</a:t>
            </a:r>
            <a:endParaRPr lang="en-US" sz="2600" dirty="0">
              <a:solidFill>
                <a:srgbClr val="0033CC"/>
              </a:solidFill>
              <a:latin typeface="Arial" pitchFamily="34" charset="0"/>
              <a:cs typeface="Arial" pitchFamily="34" charset="0"/>
            </a:endParaRPr>
          </a:p>
          <a:p>
            <a:pPr marL="798513" lvl="0" indent="-457200" fontAlgn="base">
              <a:lnSpc>
                <a:spcPct val="150000"/>
              </a:lnSpc>
              <a:spcBef>
                <a:spcPct val="20000"/>
              </a:spcBef>
              <a:spcAft>
                <a:spcPct val="0"/>
              </a:spcAft>
              <a:buClr>
                <a:schemeClr val="tx1"/>
              </a:buClr>
              <a:buSzPct val="75000"/>
              <a:buFont typeface="Wingdings" pitchFamily="2" charset="2"/>
              <a:buChar char="ü"/>
            </a:pPr>
            <a:r>
              <a:rPr lang="en-US" sz="2600" dirty="0" err="1">
                <a:solidFill>
                  <a:srgbClr val="0033CC"/>
                </a:solidFill>
                <a:latin typeface="Arial" pitchFamily="34" charset="0"/>
                <a:cs typeface="Arial" pitchFamily="34" charset="0"/>
              </a:rPr>
              <a:t>Giúp</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cho</a:t>
            </a:r>
            <a:r>
              <a:rPr lang="en-US" sz="2600" dirty="0">
                <a:solidFill>
                  <a:srgbClr val="0033CC"/>
                </a:solidFill>
                <a:latin typeface="Arial" pitchFamily="34" charset="0"/>
                <a:cs typeface="Arial" pitchFamily="34" charset="0"/>
              </a:rPr>
              <a:t> </a:t>
            </a:r>
            <a:r>
              <a:rPr lang="en-US" sz="2600" dirty="0" smtClean="0">
                <a:solidFill>
                  <a:srgbClr val="0033CC"/>
                </a:solidFill>
                <a:latin typeface="Arial" pitchFamily="34" charset="0"/>
                <a:cs typeface="Arial" pitchFamily="34" charset="0"/>
              </a:rPr>
              <a:t>NB </a:t>
            </a:r>
            <a:r>
              <a:rPr lang="en-US" sz="2600" dirty="0" err="1" smtClean="0">
                <a:solidFill>
                  <a:srgbClr val="0033CC"/>
                </a:solidFill>
                <a:latin typeface="Arial" pitchFamily="34" charset="0"/>
                <a:cs typeface="Arial" pitchFamily="34" charset="0"/>
              </a:rPr>
              <a:t>dê</a:t>
            </a:r>
            <a:r>
              <a:rPr lang="en-US" sz="2600" dirty="0" smtClean="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chịu</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thư</a:t>
            </a:r>
            <a:r>
              <a:rPr lang="en-US" sz="2600" dirty="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giãn</a:t>
            </a:r>
            <a:r>
              <a:rPr lang="en-US" sz="2600" dirty="0" smtClean="0">
                <a:solidFill>
                  <a:srgbClr val="0033CC"/>
                </a:solidFill>
                <a:latin typeface="Arial" pitchFamily="34" charset="0"/>
                <a:cs typeface="Arial" pitchFamily="34" charset="0"/>
              </a:rPr>
              <a:t>.</a:t>
            </a:r>
            <a:endParaRPr lang="en-US" sz="2600" dirty="0">
              <a:solidFill>
                <a:srgbClr val="0033CC"/>
              </a:solidFill>
              <a:latin typeface="Arial" pitchFamily="34" charset="0"/>
              <a:cs typeface="Arial" pitchFamily="34" charset="0"/>
            </a:endParaRPr>
          </a:p>
          <a:p>
            <a:pPr marL="798513" indent="-457200" fontAlgn="base">
              <a:lnSpc>
                <a:spcPct val="150000"/>
              </a:lnSpc>
              <a:spcBef>
                <a:spcPct val="20000"/>
              </a:spcBef>
              <a:spcAft>
                <a:spcPct val="0"/>
              </a:spcAft>
              <a:buClr>
                <a:schemeClr val="tx1"/>
              </a:buClr>
              <a:buSzPct val="75000"/>
              <a:buFont typeface="Wingdings" pitchFamily="2" charset="2"/>
              <a:buChar char="ü"/>
            </a:pPr>
            <a:r>
              <a:rPr lang="en-US" sz="2600" dirty="0" err="1">
                <a:solidFill>
                  <a:srgbClr val="0033CC"/>
                </a:solidFill>
                <a:latin typeface="Arial" pitchFamily="34" charset="0"/>
                <a:cs typeface="Arial" pitchFamily="34" charset="0"/>
              </a:rPr>
              <a:t>Tăng</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tuần</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hoàn</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tại</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chô</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giúp</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vết</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thương</a:t>
            </a:r>
            <a:r>
              <a:rPr lang="en-US" sz="2600" dirty="0">
                <a:solidFill>
                  <a:srgbClr val="0033CC"/>
                </a:solidFill>
                <a:latin typeface="Arial" pitchFamily="34" charset="0"/>
                <a:cs typeface="Arial" pitchFamily="34" charset="0"/>
              </a:rPr>
              <a:t> </a:t>
            </a:r>
            <a:r>
              <a:rPr lang="en-US" sz="2600" dirty="0" err="1">
                <a:solidFill>
                  <a:srgbClr val="0033CC"/>
                </a:solidFill>
                <a:latin typeface="Arial" pitchFamily="34" charset="0"/>
                <a:cs typeface="Arial" pitchFamily="34" charset="0"/>
              </a:rPr>
              <a:t>mau</a:t>
            </a:r>
            <a:r>
              <a:rPr lang="en-US" sz="2600" dirty="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liền</a:t>
            </a:r>
            <a:r>
              <a:rPr lang="en-US" sz="2600" dirty="0" smtClean="0">
                <a:solidFill>
                  <a:srgbClr val="0033CC"/>
                </a:solidFill>
                <a:latin typeface="Arial" pitchFamily="34" charset="0"/>
                <a:cs typeface="Arial" pitchFamily="34" charset="0"/>
              </a:rPr>
              <a:t>.</a:t>
            </a:r>
            <a:endParaRPr lang="en-US" sz="2600" dirty="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fontScale="90000"/>
          </a:bodyPr>
          <a:lstStyle/>
          <a:p>
            <a:r>
              <a:rPr lang="pt-BR" sz="2800" b="1" dirty="0" smtClean="0">
                <a:solidFill>
                  <a:srgbClr val="0000FF"/>
                </a:solidFill>
                <a:latin typeface="Arial" pitchFamily="34" charset="0"/>
                <a:cs typeface="Arial" pitchFamily="34" charset="0"/>
              </a:rPr>
              <a:t/>
            </a:r>
            <a:br>
              <a:rPr lang="pt-BR" sz="2800" b="1" dirty="0" smtClean="0">
                <a:solidFill>
                  <a:srgbClr val="0000FF"/>
                </a:solidFill>
                <a:latin typeface="Arial" pitchFamily="34" charset="0"/>
                <a:cs typeface="Arial" pitchFamily="34" charset="0"/>
              </a:rPr>
            </a:br>
            <a:r>
              <a:rPr lang="pt-BR" sz="3100" b="1" dirty="0" smtClean="0">
                <a:solidFill>
                  <a:schemeClr val="bg1"/>
                </a:solidFill>
                <a:latin typeface="Tahoma" pitchFamily="34" charset="0"/>
                <a:cs typeface="Tahoma" pitchFamily="34" charset="0"/>
              </a:rPr>
              <a:t>CÂU HỎI 3</a:t>
            </a:r>
            <a:r>
              <a:rPr lang="pt-BR" sz="2800" b="1" dirty="0">
                <a:solidFill>
                  <a:srgbClr val="0000FF"/>
                </a:solidFill>
                <a:latin typeface="Arial" pitchFamily="34" charset="0"/>
                <a:cs typeface="Arial" pitchFamily="34" charset="0"/>
              </a:rPr>
              <a:t/>
            </a:r>
            <a:br>
              <a:rPr lang="pt-BR" sz="2800" b="1" dirty="0">
                <a:solidFill>
                  <a:srgbClr val="0000FF"/>
                </a:solidFill>
                <a:latin typeface="Arial" pitchFamily="34" charset="0"/>
                <a:cs typeface="Arial" pitchFamily="34" charset="0"/>
              </a:rPr>
            </a:br>
            <a:endParaRPr lang="en-US" sz="2800" b="1" dirty="0">
              <a:solidFill>
                <a:schemeClr val="bg1"/>
              </a:solidFill>
              <a:latin typeface="Tahoma" pitchFamily="34" charset="0"/>
              <a:ea typeface="Tahoma" pitchFamily="34" charset="0"/>
              <a:cs typeface="Tahoma" pitchFamily="34" charset="0"/>
            </a:endParaRPr>
          </a:p>
        </p:txBody>
      </p:sp>
      <p:pic>
        <p:nvPicPr>
          <p:cNvPr id="7" name="Picture 2" descr="C:\Users\VN-Pro\Desktop\Quy chuan Logo Cao Dang y Bach Mai_nho.jpg"/>
          <p:cNvPicPr>
            <a:picLocks noChangeAspect="1" noChangeArrowheads="1"/>
          </p:cNvPicPr>
          <p:nvPr/>
        </p:nvPicPr>
        <p:blipFill>
          <a:blip r:embed="rId3" cstate="print"/>
          <a:srcRect/>
          <a:stretch>
            <a:fillRect/>
          </a:stretch>
        </p:blipFill>
        <p:spPr bwMode="auto">
          <a:xfrm>
            <a:off x="8362246" y="0"/>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3" descr="D:\ảnh\LOGO bachmai.jpg"/>
          <p:cNvPicPr>
            <a:picLocks noChangeAspect="1" noChangeArrowheads="1"/>
          </p:cNvPicPr>
          <p:nvPr/>
        </p:nvPicPr>
        <p:blipFill>
          <a:blip r:embed="rId4" cstate="print"/>
          <a:srcRect/>
          <a:stretch>
            <a:fillRect/>
          </a:stretch>
        </p:blipFill>
        <p:spPr bwMode="auto">
          <a:xfrm>
            <a:off x="76200" y="0"/>
            <a:ext cx="685800"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Subtitle 2"/>
          <p:cNvSpPr>
            <a:spLocks noGrp="1"/>
          </p:cNvSpPr>
          <p:nvPr>
            <p:ph type="subTitle" idx="1"/>
          </p:nvPr>
        </p:nvSpPr>
        <p:spPr>
          <a:xfrm>
            <a:off x="0" y="742950"/>
            <a:ext cx="9144000" cy="4400550"/>
          </a:xfrm>
        </p:spPr>
        <p:txBody>
          <a:bodyPr>
            <a:noAutofit/>
          </a:bodyPr>
          <a:lstStyle/>
          <a:p>
            <a:pPr marL="876300" indent="-514350" algn="just">
              <a:lnSpc>
                <a:spcPct val="150000"/>
              </a:lnSpc>
              <a:spcBef>
                <a:spcPts val="0"/>
              </a:spcBef>
              <a:tabLst>
                <a:tab pos="228600" algn="l"/>
              </a:tabLst>
            </a:pPr>
            <a:endParaRPr lang="pt-BR" sz="3600" dirty="0" smtClean="0">
              <a:solidFill>
                <a:srgbClr val="0000FF"/>
              </a:solidFill>
              <a:latin typeface="Arial" pitchFamily="34" charset="0"/>
              <a:cs typeface="Arial" pitchFamily="34" charset="0"/>
            </a:endParaRPr>
          </a:p>
          <a:p>
            <a:pPr marL="876300" indent="-514350">
              <a:lnSpc>
                <a:spcPct val="150000"/>
              </a:lnSpc>
              <a:spcBef>
                <a:spcPts val="0"/>
              </a:spcBef>
              <a:tabLst>
                <a:tab pos="228600" algn="l"/>
              </a:tabLst>
            </a:pPr>
            <a:r>
              <a:rPr lang="pt-BR" sz="3600" dirty="0" smtClean="0">
                <a:solidFill>
                  <a:srgbClr val="0000FF"/>
                </a:solidFill>
                <a:latin typeface="Arial" pitchFamily="34" charset="0"/>
                <a:cs typeface="Arial" pitchFamily="34" charset="0"/>
              </a:rPr>
              <a:t>Trình bày mục đích của chườm lạnh?</a:t>
            </a:r>
            <a:endParaRPr lang="vi-VN" sz="3600" dirty="0">
              <a:solidFill>
                <a:srgbClr val="0000FF"/>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EAF65A9-22AB-466A-842E-C5BF9E56D958}" type="slidenum">
              <a:rPr lang="en-US" smtClean="0"/>
              <a:pPr/>
              <a:t>7</a:t>
            </a:fld>
            <a:endParaRPr lang="en-US"/>
          </a:p>
        </p:txBody>
      </p:sp>
    </p:spTree>
    <p:extLst>
      <p:ext uri="{BB962C8B-B14F-4D97-AF65-F5344CB8AC3E}">
        <p14:creationId xmlns:p14="http://schemas.microsoft.com/office/powerpoint/2010/main" val="2172452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1"/>
            <a:ext cx="9144000" cy="646210"/>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1. MỤC ĐÍCH</a:t>
            </a:r>
            <a:endParaRPr lang="en-US" sz="2800" b="1" dirty="0">
              <a:solidFill>
                <a:schemeClr val="bg1"/>
              </a:solidFill>
              <a:latin typeface="Tahoma" pitchFamily="34" charset="0"/>
              <a:ea typeface="Tahoma" pitchFamily="34" charset="0"/>
              <a:cs typeface="Tahoma" pitchFamily="34" charset="0"/>
            </a:endParaRPr>
          </a:p>
        </p:txBody>
      </p:sp>
      <p:pic>
        <p:nvPicPr>
          <p:cNvPr id="7" name="Picture 3" descr="D:\ảnh\LOGO bachmai.jpg"/>
          <p:cNvPicPr>
            <a:picLocks noChangeAspect="1" noChangeArrowheads="1"/>
          </p:cNvPicPr>
          <p:nvPr/>
        </p:nvPicPr>
        <p:blipFill>
          <a:blip r:embed="rId3" cstate="print"/>
          <a:srcRect/>
          <a:stretch>
            <a:fillRect/>
          </a:stretch>
        </p:blipFill>
        <p:spPr bwMode="auto">
          <a:xfrm>
            <a:off x="0" y="0"/>
            <a:ext cx="664675" cy="646211"/>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2" descr="C:\Users\VN-Pro\Desktop\Quy chuan Logo Cao Dang y Bach Mai_nho.jpg"/>
          <p:cNvPicPr>
            <a:picLocks noChangeAspect="1" noChangeArrowheads="1"/>
          </p:cNvPicPr>
          <p:nvPr/>
        </p:nvPicPr>
        <p:blipFill>
          <a:blip r:embed="rId4" cstate="print"/>
          <a:srcRect/>
          <a:stretch>
            <a:fillRect/>
          </a:stretch>
        </p:blipFill>
        <p:spPr bwMode="auto">
          <a:xfrm>
            <a:off x="8438446" y="-20538"/>
            <a:ext cx="705554" cy="66674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extBox 9"/>
          <p:cNvSpPr txBox="1"/>
          <p:nvPr/>
        </p:nvSpPr>
        <p:spPr>
          <a:xfrm>
            <a:off x="214282" y="857238"/>
            <a:ext cx="8929718" cy="3693319"/>
          </a:xfrm>
          <a:prstGeom prst="rect">
            <a:avLst/>
          </a:prstGeom>
          <a:noFill/>
        </p:spPr>
        <p:txBody>
          <a:bodyPr wrap="square" rtlCol="0">
            <a:spAutoFit/>
          </a:bodyPr>
          <a:lstStyle/>
          <a:p>
            <a:pPr lvl="0" fontAlgn="base">
              <a:spcBef>
                <a:spcPct val="20000"/>
              </a:spcBef>
              <a:spcAft>
                <a:spcPct val="0"/>
              </a:spcAft>
              <a:buClr>
                <a:schemeClr val="tx1"/>
              </a:buClr>
              <a:buSzPct val="75000"/>
            </a:pPr>
            <a:r>
              <a:rPr lang="en-US" sz="2600" b="1" dirty="0" smtClean="0">
                <a:solidFill>
                  <a:srgbClr val="0033CC"/>
                </a:solidFill>
                <a:latin typeface="Arial" pitchFamily="34" charset="0"/>
                <a:cs typeface="Arial" pitchFamily="34" charset="0"/>
              </a:rPr>
              <a:t>1.2. </a:t>
            </a:r>
            <a:r>
              <a:rPr lang="en-US" sz="2600" b="1" dirty="0" err="1" smtClean="0">
                <a:solidFill>
                  <a:srgbClr val="0033CC"/>
                </a:solidFill>
                <a:latin typeface="Arial" pitchFamily="34" charset="0"/>
                <a:cs typeface="Arial" pitchFamily="34" charset="0"/>
              </a:rPr>
              <a:t>Chườm</a:t>
            </a:r>
            <a:r>
              <a:rPr lang="en-US" sz="2600" b="1" dirty="0" smtClean="0">
                <a:solidFill>
                  <a:srgbClr val="0033CC"/>
                </a:solidFill>
                <a:latin typeface="Arial" pitchFamily="34" charset="0"/>
                <a:cs typeface="Arial" pitchFamily="34" charset="0"/>
              </a:rPr>
              <a:t> </a:t>
            </a:r>
            <a:r>
              <a:rPr lang="en-US" sz="2600" b="1" dirty="0" err="1" smtClean="0">
                <a:solidFill>
                  <a:srgbClr val="0033CC"/>
                </a:solidFill>
                <a:latin typeface="Arial" pitchFamily="34" charset="0"/>
                <a:cs typeface="Arial" pitchFamily="34" charset="0"/>
              </a:rPr>
              <a:t>lạnh</a:t>
            </a:r>
            <a:r>
              <a:rPr lang="en-US" sz="2600" b="1" dirty="0" smtClean="0">
                <a:solidFill>
                  <a:srgbClr val="0033CC"/>
                </a:solidFill>
                <a:latin typeface="Arial" pitchFamily="34" charset="0"/>
                <a:cs typeface="Arial" pitchFamily="34" charset="0"/>
              </a:rPr>
              <a:t>:</a:t>
            </a:r>
          </a:p>
          <a:p>
            <a:pPr marL="798513" lvl="0" indent="-457200" fontAlgn="base">
              <a:spcBef>
                <a:spcPct val="20000"/>
              </a:spcBef>
              <a:spcAft>
                <a:spcPct val="0"/>
              </a:spcAft>
              <a:buClr>
                <a:schemeClr val="tx1"/>
              </a:buClr>
              <a:buSzPct val="75000"/>
              <a:buFont typeface="Wingdings" pitchFamily="2" charset="2"/>
              <a:buChar char="ü"/>
            </a:pPr>
            <a:r>
              <a:rPr lang="en-US" sz="2600" dirty="0" err="1" smtClean="0">
                <a:solidFill>
                  <a:srgbClr val="0033CC"/>
                </a:solidFill>
                <a:latin typeface="Arial" pitchFamily="34" charset="0"/>
                <a:cs typeface="Arial" pitchFamily="34" charset="0"/>
              </a:rPr>
              <a:t>Hạ</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thân</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nhiệt</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cho</a:t>
            </a:r>
            <a:r>
              <a:rPr lang="en-US" sz="2600" dirty="0" smtClean="0">
                <a:solidFill>
                  <a:srgbClr val="0033CC"/>
                </a:solidFill>
                <a:latin typeface="Arial" pitchFamily="34" charset="0"/>
                <a:cs typeface="Arial" pitchFamily="34" charset="0"/>
              </a:rPr>
              <a:t> NB</a:t>
            </a:r>
          </a:p>
          <a:p>
            <a:pPr marL="798513" lvl="0" indent="-457200" fontAlgn="base">
              <a:spcBef>
                <a:spcPct val="20000"/>
              </a:spcBef>
              <a:spcAft>
                <a:spcPct val="0"/>
              </a:spcAft>
              <a:buClr>
                <a:schemeClr val="tx1"/>
              </a:buClr>
              <a:buSzPct val="75000"/>
              <a:buFont typeface="Wingdings" pitchFamily="2" charset="2"/>
              <a:buChar char="ü"/>
            </a:pPr>
            <a:r>
              <a:rPr lang="en-US" sz="2600" dirty="0" err="1" smtClean="0">
                <a:solidFill>
                  <a:srgbClr val="0033CC"/>
                </a:solidFill>
                <a:latin typeface="Arial" pitchFamily="34" charset="0"/>
                <a:cs typeface="Arial" pitchFamily="34" charset="0"/>
              </a:rPr>
              <a:t>Giảm</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xung</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huyết</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giảm</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xuất</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huyết</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cục</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bộ</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giảm</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phù</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nề</a:t>
            </a:r>
            <a:r>
              <a:rPr lang="en-US" sz="2600" dirty="0" smtClean="0">
                <a:solidFill>
                  <a:srgbClr val="0033CC"/>
                </a:solidFill>
                <a:latin typeface="Arial" pitchFamily="34" charset="0"/>
                <a:cs typeface="Arial" pitchFamily="34" charset="0"/>
              </a:rPr>
              <a:t>.</a:t>
            </a:r>
            <a:endParaRPr lang="en-US" sz="2600" dirty="0" smtClean="0">
              <a:solidFill>
                <a:srgbClr val="0033CC"/>
              </a:solidFill>
              <a:latin typeface="Arial" pitchFamily="34" charset="0"/>
              <a:cs typeface="Arial" pitchFamily="34" charset="0"/>
            </a:endParaRPr>
          </a:p>
          <a:p>
            <a:pPr marL="798513" lvl="0" indent="-457200" fontAlgn="base">
              <a:spcBef>
                <a:spcPct val="20000"/>
              </a:spcBef>
              <a:spcAft>
                <a:spcPct val="0"/>
              </a:spcAft>
              <a:buClr>
                <a:schemeClr val="tx1"/>
              </a:buClr>
              <a:buSzPct val="75000"/>
              <a:buFont typeface="Wingdings" pitchFamily="2" charset="2"/>
              <a:buChar char="ü"/>
            </a:pPr>
            <a:r>
              <a:rPr lang="en-US" sz="2600" dirty="0" err="1" smtClean="0">
                <a:solidFill>
                  <a:srgbClr val="0033CC"/>
                </a:solidFill>
                <a:latin typeface="Arial" pitchFamily="34" charset="0"/>
                <a:cs typeface="Arial" pitchFamily="34" charset="0"/>
              </a:rPr>
              <a:t>Giảm</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đau</a:t>
            </a:r>
            <a:r>
              <a:rPr lang="en-US" sz="2600" dirty="0" smtClean="0">
                <a:solidFill>
                  <a:srgbClr val="0033CC"/>
                </a:solidFill>
                <a:latin typeface="Arial" pitchFamily="34" charset="0"/>
                <a:cs typeface="Arial" pitchFamily="34" charset="0"/>
              </a:rPr>
              <a:t> do </a:t>
            </a:r>
            <a:r>
              <a:rPr lang="en-US" sz="2600" dirty="0" err="1" smtClean="0">
                <a:solidFill>
                  <a:srgbClr val="0033CC"/>
                </a:solidFill>
                <a:latin typeface="Arial" pitchFamily="34" charset="0"/>
                <a:cs typeface="Arial" pitchFamily="34" charset="0"/>
              </a:rPr>
              <a:t>ức</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chế</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hoạt</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động</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của</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tế</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bào</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và</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thần</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kinh</a:t>
            </a:r>
            <a:r>
              <a:rPr lang="en-US" sz="2600" dirty="0" smtClean="0">
                <a:solidFill>
                  <a:srgbClr val="0033CC"/>
                </a:solidFill>
                <a:latin typeface="Arial" pitchFamily="34" charset="0"/>
                <a:cs typeface="Arial" pitchFamily="34" charset="0"/>
              </a:rPr>
              <a:t>.</a:t>
            </a:r>
            <a:endParaRPr lang="en-US" sz="2600" dirty="0" smtClean="0">
              <a:solidFill>
                <a:srgbClr val="0033CC"/>
              </a:solidFill>
              <a:latin typeface="Arial" pitchFamily="34" charset="0"/>
              <a:cs typeface="Arial" pitchFamily="34" charset="0"/>
            </a:endParaRPr>
          </a:p>
          <a:p>
            <a:pPr marL="798513" indent="-457200" fontAlgn="base">
              <a:spcBef>
                <a:spcPct val="20000"/>
              </a:spcBef>
              <a:spcAft>
                <a:spcPct val="0"/>
              </a:spcAft>
              <a:buClr>
                <a:schemeClr val="tx1"/>
              </a:buClr>
              <a:buSzPct val="75000"/>
              <a:buFont typeface="Wingdings" pitchFamily="2" charset="2"/>
              <a:buChar char="ü"/>
            </a:pPr>
            <a:r>
              <a:rPr lang="en-US" sz="2600" dirty="0" smtClean="0">
                <a:solidFill>
                  <a:srgbClr val="0033CC"/>
                </a:solidFill>
                <a:latin typeface="Arial" pitchFamily="34" charset="0"/>
                <a:cs typeface="Arial" pitchFamily="34" charset="0"/>
              </a:rPr>
              <a:t>Co </a:t>
            </a:r>
            <a:r>
              <a:rPr lang="en-US" sz="2600" dirty="0" err="1" smtClean="0">
                <a:solidFill>
                  <a:srgbClr val="0033CC"/>
                </a:solidFill>
                <a:latin typeface="Arial" pitchFamily="34" charset="0"/>
                <a:cs typeface="Arial" pitchFamily="34" charset="0"/>
              </a:rPr>
              <a:t>mạch</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giảm</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chảy</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máu</a:t>
            </a:r>
            <a:r>
              <a:rPr lang="en-US" sz="2600" dirty="0" smtClean="0">
                <a:solidFill>
                  <a:srgbClr val="0033CC"/>
                </a:solidFill>
                <a:latin typeface="Arial" pitchFamily="34" charset="0"/>
                <a:cs typeface="Arial" pitchFamily="34" charset="0"/>
              </a:rPr>
              <a:t> </a:t>
            </a:r>
            <a:endParaRPr lang="en-US" sz="2600" dirty="0" smtClean="0">
              <a:solidFill>
                <a:srgbClr val="0033CC"/>
              </a:solidFill>
              <a:latin typeface="Arial" pitchFamily="34" charset="0"/>
              <a:cs typeface="Arial" pitchFamily="34" charset="0"/>
            </a:endParaRPr>
          </a:p>
          <a:p>
            <a:pPr marL="798513" lvl="0" indent="-457200" fontAlgn="base">
              <a:spcBef>
                <a:spcPct val="20000"/>
              </a:spcBef>
              <a:spcAft>
                <a:spcPct val="0"/>
              </a:spcAft>
              <a:buClr>
                <a:schemeClr val="tx1"/>
              </a:buClr>
              <a:buSzPct val="75000"/>
              <a:buFont typeface="Wingdings" pitchFamily="2" charset="2"/>
              <a:buChar char="ü"/>
            </a:pPr>
            <a:r>
              <a:rPr lang="en-US" sz="2600" dirty="0" err="1" smtClean="0">
                <a:solidFill>
                  <a:srgbClr val="0033CC"/>
                </a:solidFill>
                <a:latin typeface="Arial" pitchFamily="34" charset="0"/>
                <a:cs typeface="Arial" pitchFamily="34" charset="0"/>
              </a:rPr>
              <a:t>Khu</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trú</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nhiễm</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khuẩn</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giảm</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phản</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ứng</a:t>
            </a:r>
            <a:r>
              <a:rPr lang="en-US" sz="2600" dirty="0" smtClean="0">
                <a:solidFill>
                  <a:srgbClr val="0033CC"/>
                </a:solidFill>
                <a:latin typeface="Arial" pitchFamily="34" charset="0"/>
                <a:cs typeface="Arial" pitchFamily="34" charset="0"/>
              </a:rPr>
              <a:t> </a:t>
            </a:r>
            <a:r>
              <a:rPr lang="en-US" sz="2600" dirty="0" err="1" smtClean="0">
                <a:solidFill>
                  <a:srgbClr val="0033CC"/>
                </a:solidFill>
                <a:latin typeface="Arial" pitchFamily="34" charset="0"/>
                <a:cs typeface="Arial" pitchFamily="34" charset="0"/>
              </a:rPr>
              <a:t>viêm</a:t>
            </a:r>
            <a:endParaRPr lang="en-US" sz="2600" dirty="0" smtClean="0">
              <a:solidFill>
                <a:srgbClr val="0033CC"/>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13869375"/>
              </p:ext>
            </p:extLst>
          </p:nvPr>
        </p:nvGraphicFramePr>
        <p:xfrm>
          <a:off x="0" y="1063229"/>
          <a:ext cx="9144000" cy="4080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4EAF65A9-22AB-466A-842E-C5BF9E56D958}" type="slidenum">
              <a:rPr lang="en-US" smtClean="0"/>
              <a:pPr/>
              <a:t>9</a:t>
            </a:fld>
            <a:endParaRPr lang="en-US"/>
          </a:p>
        </p:txBody>
      </p:sp>
      <p:sp>
        <p:nvSpPr>
          <p:cNvPr id="8" name="Title 1"/>
          <p:cNvSpPr>
            <a:spLocks noGrp="1"/>
          </p:cNvSpPr>
          <p:nvPr>
            <p:ph type="title"/>
          </p:nvPr>
        </p:nvSpPr>
        <p:spPr>
          <a:xfrm>
            <a:off x="0" y="1"/>
            <a:ext cx="9144000" cy="627533"/>
          </a:xfr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5400000" scaled="1"/>
            <a:tileRect/>
          </a:gradFill>
        </p:spPr>
        <p:txBody>
          <a:bodyPr>
            <a:normAutofit/>
          </a:bodyPr>
          <a:lstStyle/>
          <a:p>
            <a:r>
              <a:rPr lang="en-US" sz="2800" b="1" dirty="0" smtClean="0">
                <a:solidFill>
                  <a:schemeClr val="bg1"/>
                </a:solidFill>
                <a:latin typeface="Tahoma" pitchFamily="34" charset="0"/>
                <a:ea typeface="Tahoma" pitchFamily="34" charset="0"/>
                <a:cs typeface="Tahoma" pitchFamily="34" charset="0"/>
              </a:rPr>
              <a:t>2. CÁC PHƯƠNG PHÁP CHƯỜM</a:t>
            </a:r>
            <a:endParaRPr lang="en-US" sz="2800" b="1" dirty="0">
              <a:solidFill>
                <a:schemeClr val="bg1"/>
              </a:solidFill>
              <a:latin typeface="Tahoma" pitchFamily="34" charset="0"/>
              <a:ea typeface="Tahoma" pitchFamily="34" charset="0"/>
              <a:cs typeface="Tahoma" pitchFamily="34" charset="0"/>
            </a:endParaRPr>
          </a:p>
        </p:txBody>
      </p:sp>
      <p:pic>
        <p:nvPicPr>
          <p:cNvPr id="9" name="Picture 3" descr="D:\ảnh\LOGO bachmai.jpg"/>
          <p:cNvPicPr>
            <a:picLocks noChangeAspect="1" noChangeArrowheads="1"/>
          </p:cNvPicPr>
          <p:nvPr/>
        </p:nvPicPr>
        <p:blipFill>
          <a:blip r:embed="rId7" cstate="print"/>
          <a:srcRect/>
          <a:stretch>
            <a:fillRect/>
          </a:stretch>
        </p:blipFill>
        <p:spPr bwMode="auto">
          <a:xfrm>
            <a:off x="22557" y="45723"/>
            <a:ext cx="589003" cy="572641"/>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2" descr="C:\Users\VN-Pro\Desktop\Quy chuan Logo Cao Dang y Bach Mai_nho.jpg"/>
          <p:cNvPicPr>
            <a:picLocks noChangeAspect="1" noChangeArrowheads="1"/>
          </p:cNvPicPr>
          <p:nvPr/>
        </p:nvPicPr>
        <p:blipFill>
          <a:blip r:embed="rId8" cstate="print"/>
          <a:srcRect/>
          <a:stretch>
            <a:fillRect/>
          </a:stretch>
        </p:blipFill>
        <p:spPr bwMode="auto">
          <a:xfrm>
            <a:off x="8497125" y="21633"/>
            <a:ext cx="611379" cy="605901"/>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7976</TotalTime>
  <Words>1883</Words>
  <Application>Microsoft Office PowerPoint</Application>
  <PresentationFormat>On-screen Show (16:9)</PresentationFormat>
  <Paragraphs>383</Paragraphs>
  <Slides>39</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Tahoma</vt:lpstr>
      <vt:lpstr>Times New Roman</vt:lpstr>
      <vt:lpstr>Wingdings</vt:lpstr>
      <vt:lpstr>Office Theme</vt:lpstr>
      <vt:lpstr>TRƯỜNG CAO ĐẲNG Y TẾ BẠCH MAI</vt:lpstr>
      <vt:lpstr> CÂU HỎI 1 </vt:lpstr>
      <vt:lpstr>TRƯỜNG CAO ĐẲNG Y TẾ BẠCH MAI</vt:lpstr>
      <vt:lpstr> MỤC TIÊU BÀI HỌC</vt:lpstr>
      <vt:lpstr>CÂU HỎI 2 </vt:lpstr>
      <vt:lpstr>1. MỤC ĐÍCH</vt:lpstr>
      <vt:lpstr> CÂU HỎI 3 </vt:lpstr>
      <vt:lpstr>1. MỤC ĐÍCH</vt:lpstr>
      <vt:lpstr>2. CÁC PHƯƠNG PHÁP CHƯỜM</vt:lpstr>
      <vt:lpstr>PowerPoint Presentation</vt:lpstr>
      <vt:lpstr> CÂU HỎI 4</vt:lpstr>
      <vt:lpstr>3. ÁP DỤNG VÀ KHÔNG ÁP DỤNG CHƯỜM ẤM</vt:lpstr>
      <vt:lpstr>3. ÁP DỤNG VÀ KHÔNG ÁP DỤNG CHƯỜM ẤM</vt:lpstr>
      <vt:lpstr> CÂU HỎI 5</vt:lpstr>
      <vt:lpstr>4. ÁP DỤNG VÀ KHÔNG ÁP DỤNG CHƯỜM LẠNH </vt:lpstr>
      <vt:lpstr>4. ÁP DỤNG VÀ KHÔNG ÁP DỤNG CHƯỜM LẠNH </vt:lpstr>
      <vt:lpstr>5. QUY TRÌNH KỸ THUẬT</vt:lpstr>
      <vt:lpstr>TÌNH HUỐNG LÂM SÀNG 1</vt:lpstr>
      <vt:lpstr>TÌNH HUỐNG LÂM SÀNG 1</vt:lpstr>
      <vt:lpstr>TÌNH HUỐNG LÂM SÀNG 1</vt:lpstr>
      <vt:lpstr>TÌNH HUỐNG LÂM SÀNG 1</vt:lpstr>
      <vt:lpstr>QUY TRÌNH KỸ THUẬT CHƯỜM ẤM KHÔ</vt:lpstr>
      <vt:lpstr>PHIẾU CHĂM SÓC</vt:lpstr>
      <vt:lpstr>VIDEO</vt:lpstr>
      <vt:lpstr>QUY TRÌNH KỸ THUẬT</vt:lpstr>
      <vt:lpstr>TÌNH HUỐNG LÂM SÀNG 2</vt:lpstr>
      <vt:lpstr>TÌNH HUỐNG LÂM SÀNG 2</vt:lpstr>
      <vt:lpstr>TÌNH HUỐNG LÂM SÀNG 2</vt:lpstr>
      <vt:lpstr>TÌNH HUỐNG LÂM SÀNG 2</vt:lpstr>
      <vt:lpstr>QUY TRÌNH KỸ THUẬT CHƯỜM LẠNH</vt:lpstr>
      <vt:lpstr>PHIẾU CHĂM SÓC</vt:lpstr>
      <vt:lpstr>VIDEO</vt:lpstr>
      <vt:lpstr> CÂU HỎI 6</vt:lpstr>
      <vt:lpstr> 5. TAI BIẾN, CÁCH ĐỀ PHÒNG  VÀ XỬ TRÍ TRONG CHƯỜM ẤM</vt:lpstr>
      <vt:lpstr> 5. TAI BIẾN, CÁCH ĐỀ PHÒNG  VÀ XỬ TRÍ TRONG CHƯỜM LẠNH</vt:lpstr>
      <vt:lpstr> 5. TAI BIẾN, CÁCH ĐỀ PHÒNG VÀ XỬ TRÍ</vt:lpstr>
      <vt:lpstr>6.  LƯU Ý</vt:lpstr>
      <vt:lpstr>YÊU CẦU THỰC TẬP</vt:lpstr>
      <vt:lpstr>TRƯỜNG CAO ĐẲNG Y TẾ BẠCH MAI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CAO ĐẲNG Y TẾ BẠCH MAI Bộ môn Điều dưỡng</dc:title>
  <dc:creator>Windows User</dc:creator>
  <cp:lastModifiedBy>Admin</cp:lastModifiedBy>
  <cp:revision>492</cp:revision>
  <dcterms:created xsi:type="dcterms:W3CDTF">2019-04-06T12:56:00Z</dcterms:created>
  <dcterms:modified xsi:type="dcterms:W3CDTF">2020-06-10T03:50:01Z</dcterms:modified>
</cp:coreProperties>
</file>